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sldIdLst>
    <p:sldId id="256" r:id="rId3"/>
    <p:sldId id="286" r:id="rId4"/>
    <p:sldId id="281" r:id="rId5"/>
    <p:sldId id="287" r:id="rId6"/>
    <p:sldId id="289" r:id="rId7"/>
    <p:sldId id="291" r:id="rId8"/>
    <p:sldId id="257" r:id="rId9"/>
    <p:sldId id="258" r:id="rId10"/>
    <p:sldId id="270" r:id="rId11"/>
    <p:sldId id="265" r:id="rId12"/>
    <p:sldId id="266" r:id="rId13"/>
    <p:sldId id="267" r:id="rId14"/>
    <p:sldId id="268" r:id="rId15"/>
    <p:sldId id="278" r:id="rId16"/>
    <p:sldId id="284" r:id="rId17"/>
    <p:sldId id="292" r:id="rId18"/>
    <p:sldId id="293" r:id="rId19"/>
    <p:sldId id="259" r:id="rId20"/>
    <p:sldId id="271" r:id="rId21"/>
    <p:sldId id="272" r:id="rId22"/>
    <p:sldId id="273" r:id="rId23"/>
    <p:sldId id="282" r:id="rId24"/>
    <p:sldId id="294" r:id="rId25"/>
    <p:sldId id="260" r:id="rId26"/>
    <p:sldId id="274" r:id="rId27"/>
    <p:sldId id="275" r:id="rId28"/>
    <p:sldId id="276" r:id="rId29"/>
    <p:sldId id="288" r:id="rId30"/>
    <p:sldId id="295" r:id="rId31"/>
    <p:sldId id="277" r:id="rId32"/>
    <p:sldId id="285" r:id="rId33"/>
    <p:sldId id="296" r:id="rId3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3E2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07" autoAdjust="0"/>
    <p:restoredTop sz="94664" autoAdjust="0"/>
  </p:normalViewPr>
  <p:slideViewPr>
    <p:cSldViewPr>
      <p:cViewPr varScale="1">
        <p:scale>
          <a:sx n="105" d="100"/>
          <a:sy n="105" d="100"/>
        </p:scale>
        <p:origin x="156"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4800" y="1066800"/>
            <a:ext cx="6934200" cy="1143000"/>
          </a:xfrm>
          <a:effectLst/>
        </p:spPr>
        <p:txBody>
          <a:bodyPr/>
          <a:lstStyle>
            <a:lvl1pPr>
              <a:defRPr b="0">
                <a:effectLst>
                  <a:outerShdw blurRad="38100" dist="38100" dir="2700000" algn="tl">
                    <a:srgbClr val="000000">
                      <a:alpha val="43137"/>
                    </a:srgbClr>
                  </a:outerShdw>
                </a:effectLst>
              </a:defRPr>
            </a:lvl1pPr>
          </a:lstStyle>
          <a:p>
            <a:pPr lvl="0"/>
            <a:r>
              <a:rPr lang="en-US" noProof="0" smtClean="0"/>
              <a:t>Click to edit Master title style</a:t>
            </a:r>
            <a:endParaRPr lang="en-US" noProof="0" dirty="0" smtClean="0"/>
          </a:p>
        </p:txBody>
      </p:sp>
      <p:sp>
        <p:nvSpPr>
          <p:cNvPr id="2051" name="Rectangle 3"/>
          <p:cNvSpPr>
            <a:spLocks noGrp="1" noChangeArrowheads="1"/>
          </p:cNvSpPr>
          <p:nvPr>
            <p:ph type="subTitle" idx="1"/>
          </p:nvPr>
        </p:nvSpPr>
        <p:spPr>
          <a:xfrm>
            <a:off x="609600" y="2438400"/>
            <a:ext cx="6400800" cy="1295400"/>
          </a:xfrm>
          <a:effectLst/>
        </p:spPr>
        <p:txBody>
          <a:bodyPr/>
          <a:lstStyle>
            <a:lvl1pPr marL="0" indent="0" algn="ctr">
              <a:buFontTx/>
              <a:buNone/>
              <a:defRPr b="1">
                <a:effectLst>
                  <a:outerShdw blurRad="38100" dist="38100" dir="2700000" algn="tl">
                    <a:srgbClr val="000000">
                      <a:alpha val="43137"/>
                    </a:srgbClr>
                  </a:outerShdw>
                </a:effectLst>
              </a:defRPr>
            </a:lvl1pPr>
          </a:lstStyle>
          <a:p>
            <a:pPr lvl="0"/>
            <a:r>
              <a:rPr lang="en-US" noProof="0" smtClean="0"/>
              <a:t>Click to edit Master subtitle style</a:t>
            </a:r>
            <a:endParaRPr lang="en-US" noProof="0" dirty="0" smtClean="0"/>
          </a:p>
        </p:txBody>
      </p:sp>
      <p:sp>
        <p:nvSpPr>
          <p:cNvPr id="2052" name="Rectangle 4"/>
          <p:cNvSpPr>
            <a:spLocks noGrp="1" noChangeArrowheads="1"/>
          </p:cNvSpPr>
          <p:nvPr>
            <p:ph type="dt" sz="half" idx="2"/>
          </p:nvPr>
        </p:nvSpPr>
        <p:spPr/>
        <p:txBody>
          <a:bodyPr/>
          <a:lstStyle>
            <a:lvl1pPr>
              <a:defRPr/>
            </a:lvl1pPr>
          </a:lstStyle>
          <a:p>
            <a:endParaRPr lang="en-US"/>
          </a:p>
        </p:txBody>
      </p:sp>
      <p:sp>
        <p:nvSpPr>
          <p:cNvPr id="2053" name="Rectangle 5"/>
          <p:cNvSpPr>
            <a:spLocks noGrp="1" noChangeArrowheads="1"/>
          </p:cNvSpPr>
          <p:nvPr>
            <p:ph type="ftr" sz="quarter" idx="3"/>
          </p:nvPr>
        </p:nvSpPr>
        <p:spPr/>
        <p:txBody>
          <a:bodyPr/>
          <a:lstStyle>
            <a:lvl1pPr>
              <a:defRPr/>
            </a:lvl1pPr>
          </a:lstStyle>
          <a:p>
            <a:endParaRPr lang="en-US"/>
          </a:p>
        </p:txBody>
      </p:sp>
      <p:sp>
        <p:nvSpPr>
          <p:cNvPr id="2054" name="Rectangle 6"/>
          <p:cNvSpPr>
            <a:spLocks noGrp="1" noChangeArrowheads="1"/>
          </p:cNvSpPr>
          <p:nvPr>
            <p:ph type="sldNum" sz="quarter" idx="4"/>
          </p:nvPr>
        </p:nvSpPr>
        <p:spPr/>
        <p:txBody>
          <a:bodyPr/>
          <a:lstStyle>
            <a:lvl1pPr>
              <a:defRPr/>
            </a:lvl1pPr>
          </a:lstStyle>
          <a:p>
            <a:fld id="{AAC1F3A5-6328-4FB2-B3AA-3E75E4A27087}" type="slidenum">
              <a:rPr lang="en-US"/>
              <a:pPr/>
              <a:t>‹#›</a:t>
            </a:fld>
            <a:endParaRPr lang="en-US"/>
          </a:p>
        </p:txBody>
      </p:sp>
      <p:pic>
        <p:nvPicPr>
          <p:cNvPr id="2058" name="Picture 10" descr="pla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286000"/>
            <a:ext cx="4240213" cy="4746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F538D47-1DE6-4025-B5E8-37EAC36F8DD2}" type="slidenum">
              <a:rPr lang="en-US"/>
              <a:pPr/>
              <a:t>‹#›</a:t>
            </a:fld>
            <a:endParaRPr lang="en-US"/>
          </a:p>
        </p:txBody>
      </p:sp>
    </p:spTree>
    <p:extLst>
      <p:ext uri="{BB962C8B-B14F-4D97-AF65-F5344CB8AC3E}">
        <p14:creationId xmlns:p14="http://schemas.microsoft.com/office/powerpoint/2010/main" val="182679309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28E6FC9-29BD-43D4-BEFA-BD4B84EAB2FB}" type="slidenum">
              <a:rPr lang="en-US"/>
              <a:pPr/>
              <a:t>‹#›</a:t>
            </a:fld>
            <a:endParaRPr lang="en-US"/>
          </a:p>
        </p:txBody>
      </p:sp>
    </p:spTree>
    <p:extLst>
      <p:ext uri="{BB962C8B-B14F-4D97-AF65-F5344CB8AC3E}">
        <p14:creationId xmlns:p14="http://schemas.microsoft.com/office/powerpoint/2010/main" val="39694857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879D6A-A49E-401E-B625-4666FF2EA3F3}" type="slidenum">
              <a:rPr lang="en-US"/>
              <a:pPr/>
              <a:t>‹#›</a:t>
            </a:fld>
            <a:endParaRPr lang="en-US"/>
          </a:p>
        </p:txBody>
      </p:sp>
    </p:spTree>
    <p:extLst>
      <p:ext uri="{BB962C8B-B14F-4D97-AF65-F5344CB8AC3E}">
        <p14:creationId xmlns:p14="http://schemas.microsoft.com/office/powerpoint/2010/main" val="405685903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B6CE24-4802-4D54-95B4-BA344B65EA85}" type="slidenum">
              <a:rPr lang="en-US"/>
              <a:pPr/>
              <a:t>‹#›</a:t>
            </a:fld>
            <a:endParaRPr lang="en-US"/>
          </a:p>
        </p:txBody>
      </p:sp>
    </p:spTree>
    <p:extLst>
      <p:ext uri="{BB962C8B-B14F-4D97-AF65-F5344CB8AC3E}">
        <p14:creationId xmlns:p14="http://schemas.microsoft.com/office/powerpoint/2010/main" val="11331221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110DBC1-E759-4966-8107-C4FA0C63EC49}" type="slidenum">
              <a:rPr lang="en-US"/>
              <a:pPr/>
              <a:t>‹#›</a:t>
            </a:fld>
            <a:endParaRPr lang="en-US"/>
          </a:p>
        </p:txBody>
      </p:sp>
    </p:spTree>
    <p:extLst>
      <p:ext uri="{BB962C8B-B14F-4D97-AF65-F5344CB8AC3E}">
        <p14:creationId xmlns:p14="http://schemas.microsoft.com/office/powerpoint/2010/main" val="21006907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37E1477-A04E-4867-BCD2-FFC1258259CF}" type="slidenum">
              <a:rPr lang="en-US"/>
              <a:pPr/>
              <a:t>‹#›</a:t>
            </a:fld>
            <a:endParaRPr lang="en-US"/>
          </a:p>
        </p:txBody>
      </p:sp>
    </p:spTree>
    <p:extLst>
      <p:ext uri="{BB962C8B-B14F-4D97-AF65-F5344CB8AC3E}">
        <p14:creationId xmlns:p14="http://schemas.microsoft.com/office/powerpoint/2010/main" val="361641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2A0436A-392B-4C7E-94FD-D88168581C31}" type="slidenum">
              <a:rPr lang="en-US"/>
              <a:pPr/>
              <a:t>‹#›</a:t>
            </a:fld>
            <a:endParaRPr lang="en-US"/>
          </a:p>
        </p:txBody>
      </p:sp>
    </p:spTree>
    <p:extLst>
      <p:ext uri="{BB962C8B-B14F-4D97-AF65-F5344CB8AC3E}">
        <p14:creationId xmlns:p14="http://schemas.microsoft.com/office/powerpoint/2010/main" val="388549105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B0F960D-7E0F-4A16-8181-649AAE80A3EC}" type="slidenum">
              <a:rPr lang="en-US"/>
              <a:pPr/>
              <a:t>‹#›</a:t>
            </a:fld>
            <a:endParaRPr lang="en-US"/>
          </a:p>
        </p:txBody>
      </p:sp>
    </p:spTree>
    <p:extLst>
      <p:ext uri="{BB962C8B-B14F-4D97-AF65-F5344CB8AC3E}">
        <p14:creationId xmlns:p14="http://schemas.microsoft.com/office/powerpoint/2010/main" val="19086196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214007-DB48-4964-A027-83B2317A78A8}" type="slidenum">
              <a:rPr lang="en-US"/>
              <a:pPr/>
              <a:t>‹#›</a:t>
            </a:fld>
            <a:endParaRPr lang="en-US"/>
          </a:p>
        </p:txBody>
      </p:sp>
    </p:spTree>
    <p:extLst>
      <p:ext uri="{BB962C8B-B14F-4D97-AF65-F5344CB8AC3E}">
        <p14:creationId xmlns:p14="http://schemas.microsoft.com/office/powerpoint/2010/main" val="1131320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0F591E4-4E99-4491-AC09-2C216BD35079}" type="slidenum">
              <a:rPr lang="en-US"/>
              <a:pPr/>
              <a:t>‹#›</a:t>
            </a:fld>
            <a:endParaRPr lang="en-US"/>
          </a:p>
        </p:txBody>
      </p:sp>
    </p:spTree>
    <p:extLst>
      <p:ext uri="{BB962C8B-B14F-4D97-AF65-F5344CB8AC3E}">
        <p14:creationId xmlns:p14="http://schemas.microsoft.com/office/powerpoint/2010/main" val="242716824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9B828C93-AB5E-45D6-9584-70B4815E1094}"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xStyles>
    <p:titleStyle>
      <a:lvl1pPr algn="ctr" rtl="0" eaLnBrk="1" fontAlgn="base" hangingPunct="1">
        <a:spcBef>
          <a:spcPct val="0"/>
        </a:spcBef>
        <a:spcAft>
          <a:spcPct val="0"/>
        </a:spcAft>
        <a:defRPr sz="4000" b="1">
          <a:solidFill>
            <a:schemeClr val="tx2"/>
          </a:solidFill>
          <a:latin typeface="+mj-lt"/>
          <a:ea typeface="+mj-ea"/>
          <a:cs typeface="+mj-cs"/>
        </a:defRPr>
      </a:lvl1pPr>
      <a:lvl2pPr algn="ctr" rtl="0" eaLnBrk="1" fontAlgn="base" hangingPunct="1">
        <a:spcBef>
          <a:spcPct val="0"/>
        </a:spcBef>
        <a:spcAft>
          <a:spcPct val="0"/>
        </a:spcAft>
        <a:defRPr sz="4000" b="1">
          <a:solidFill>
            <a:schemeClr val="tx2"/>
          </a:solidFill>
          <a:latin typeface="Verdana" pitchFamily="34" charset="0"/>
        </a:defRPr>
      </a:lvl2pPr>
      <a:lvl3pPr algn="ctr" rtl="0" eaLnBrk="1" fontAlgn="base" hangingPunct="1">
        <a:spcBef>
          <a:spcPct val="0"/>
        </a:spcBef>
        <a:spcAft>
          <a:spcPct val="0"/>
        </a:spcAft>
        <a:defRPr sz="4000" b="1">
          <a:solidFill>
            <a:schemeClr val="tx2"/>
          </a:solidFill>
          <a:latin typeface="Verdana" pitchFamily="34" charset="0"/>
        </a:defRPr>
      </a:lvl3pPr>
      <a:lvl4pPr algn="ctr" rtl="0" eaLnBrk="1" fontAlgn="base" hangingPunct="1">
        <a:spcBef>
          <a:spcPct val="0"/>
        </a:spcBef>
        <a:spcAft>
          <a:spcPct val="0"/>
        </a:spcAft>
        <a:defRPr sz="4000" b="1">
          <a:solidFill>
            <a:schemeClr val="tx2"/>
          </a:solidFill>
          <a:latin typeface="Verdana" pitchFamily="34" charset="0"/>
        </a:defRPr>
      </a:lvl4pPr>
      <a:lvl5pPr algn="ctr" rtl="0" eaLnBrk="1" fontAlgn="base" hangingPunct="1">
        <a:spcBef>
          <a:spcPct val="0"/>
        </a:spcBef>
        <a:spcAft>
          <a:spcPct val="0"/>
        </a:spcAft>
        <a:defRPr sz="4000" b="1">
          <a:solidFill>
            <a:schemeClr val="tx2"/>
          </a:solidFill>
          <a:latin typeface="Verdana" pitchFamily="34" charset="0"/>
        </a:defRPr>
      </a:lvl5pPr>
      <a:lvl6pPr marL="457200" algn="ctr" rtl="0" eaLnBrk="1" fontAlgn="base" hangingPunct="1">
        <a:spcBef>
          <a:spcPct val="0"/>
        </a:spcBef>
        <a:spcAft>
          <a:spcPct val="0"/>
        </a:spcAft>
        <a:defRPr sz="4000" b="1">
          <a:solidFill>
            <a:schemeClr val="tx2"/>
          </a:solidFill>
          <a:latin typeface="Verdana" pitchFamily="34" charset="0"/>
        </a:defRPr>
      </a:lvl6pPr>
      <a:lvl7pPr marL="914400" algn="ctr" rtl="0" eaLnBrk="1" fontAlgn="base" hangingPunct="1">
        <a:spcBef>
          <a:spcPct val="0"/>
        </a:spcBef>
        <a:spcAft>
          <a:spcPct val="0"/>
        </a:spcAft>
        <a:defRPr sz="4000" b="1">
          <a:solidFill>
            <a:schemeClr val="tx2"/>
          </a:solidFill>
          <a:latin typeface="Verdana" pitchFamily="34" charset="0"/>
        </a:defRPr>
      </a:lvl7pPr>
      <a:lvl8pPr marL="1371600" algn="ctr" rtl="0" eaLnBrk="1" fontAlgn="base" hangingPunct="1">
        <a:spcBef>
          <a:spcPct val="0"/>
        </a:spcBef>
        <a:spcAft>
          <a:spcPct val="0"/>
        </a:spcAft>
        <a:defRPr sz="4000" b="1">
          <a:solidFill>
            <a:schemeClr val="tx2"/>
          </a:solidFill>
          <a:latin typeface="Verdana" pitchFamily="34" charset="0"/>
        </a:defRPr>
      </a:lvl8pPr>
      <a:lvl9pPr marL="1828800" algn="ctr" rtl="0" eaLnBrk="1" fontAlgn="base" hangingPunct="1">
        <a:spcBef>
          <a:spcPct val="0"/>
        </a:spcBef>
        <a:spcAft>
          <a:spcPct val="0"/>
        </a:spcAft>
        <a:defRPr sz="4000" b="1">
          <a:solidFill>
            <a:schemeClr val="tx2"/>
          </a:solidFill>
          <a:latin typeface="Verdana"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7.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36.png"/><Relationship Id="rId5" Type="http://schemas.openxmlformats.org/officeDocument/2006/relationships/slideLayout" Target="../slideLayouts/slideLayout5.xml"/><Relationship Id="rId4" Type="http://schemas.openxmlformats.org/officeDocument/2006/relationships/video" Target="../media/media2.mp4"/></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457200"/>
            <a:ext cx="6934200" cy="2057400"/>
          </a:xfrm>
        </p:spPr>
        <p:txBody>
          <a:bodyPr/>
          <a:lstStyle/>
          <a:p>
            <a:r>
              <a:rPr lang="en-US" sz="6600" dirty="0" smtClean="0"/>
              <a:t>Planting Seeds </a:t>
            </a:r>
            <a:r>
              <a:rPr lang="en-US" sz="4800" dirty="0" smtClean="0"/>
              <a:t>of</a:t>
            </a:r>
            <a:r>
              <a:rPr lang="en-US" sz="6600" dirty="0" smtClean="0"/>
              <a:t> Knowledge</a:t>
            </a:r>
            <a:endParaRPr lang="en-US" sz="6600" dirty="0"/>
          </a:p>
        </p:txBody>
      </p:sp>
      <p:sp>
        <p:nvSpPr>
          <p:cNvPr id="3" name="Subtitle 2"/>
          <p:cNvSpPr>
            <a:spLocks noGrp="1"/>
          </p:cNvSpPr>
          <p:nvPr>
            <p:ph type="subTitle" idx="1"/>
          </p:nvPr>
        </p:nvSpPr>
        <p:spPr>
          <a:xfrm>
            <a:off x="1219200" y="2551610"/>
            <a:ext cx="4343400" cy="2782389"/>
          </a:xfrm>
        </p:spPr>
        <p:txBody>
          <a:bodyPr/>
          <a:lstStyle/>
          <a:p>
            <a:r>
              <a:rPr lang="en-US" sz="1800" b="0" dirty="0" smtClean="0"/>
              <a:t>  By: </a:t>
            </a:r>
          </a:p>
          <a:p>
            <a:r>
              <a:rPr lang="en-US" b="0" dirty="0" err="1" smtClean="0"/>
              <a:t>Tyquaisha</a:t>
            </a:r>
            <a:r>
              <a:rPr lang="en-US" b="0" dirty="0" smtClean="0"/>
              <a:t> Ingram, Ivey </a:t>
            </a:r>
            <a:r>
              <a:rPr lang="en-US" b="0" dirty="0" err="1" smtClean="0"/>
              <a:t>Peteet</a:t>
            </a:r>
            <a:r>
              <a:rPr lang="en-US" b="0" dirty="0" smtClean="0"/>
              <a:t>, </a:t>
            </a:r>
          </a:p>
          <a:p>
            <a:r>
              <a:rPr lang="en-US" b="0" dirty="0" smtClean="0"/>
              <a:t>Melissa Tindall, </a:t>
            </a:r>
          </a:p>
          <a:p>
            <a:r>
              <a:rPr lang="en-US" sz="2400" b="0" dirty="0" smtClean="0"/>
              <a:t>and</a:t>
            </a:r>
            <a:r>
              <a:rPr lang="en-US" b="0" dirty="0" smtClean="0"/>
              <a:t> Mallory </a:t>
            </a:r>
            <a:r>
              <a:rPr lang="en-US" b="0" dirty="0" err="1" smtClean="0"/>
              <a:t>Walp</a:t>
            </a:r>
            <a:endParaRPr lang="en-US" b="0" dirty="0"/>
          </a:p>
        </p:txBody>
      </p:sp>
    </p:spTree>
    <p:extLst>
      <p:ext uri="{BB962C8B-B14F-4D97-AF65-F5344CB8AC3E}">
        <p14:creationId xmlns:p14="http://schemas.microsoft.com/office/powerpoint/2010/main" val="26539055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Structures</a:t>
            </a:r>
            <a:br>
              <a:rPr lang="en-US" dirty="0" smtClean="0"/>
            </a:br>
            <a:r>
              <a:rPr lang="en-US" sz="3200" dirty="0" smtClean="0"/>
              <a:t>(ELA)</a:t>
            </a:r>
            <a:endParaRPr lang="en-US" sz="3200" dirty="0"/>
          </a:p>
        </p:txBody>
      </p:sp>
      <p:sp>
        <p:nvSpPr>
          <p:cNvPr id="3" name="Content Placeholder 2"/>
          <p:cNvSpPr>
            <a:spLocks noGrp="1"/>
          </p:cNvSpPr>
          <p:nvPr>
            <p:ph idx="1"/>
          </p:nvPr>
        </p:nvSpPr>
        <p:spPr/>
        <p:txBody>
          <a:bodyPr/>
          <a:lstStyle/>
          <a:p>
            <a:r>
              <a:rPr lang="en-US" sz="1800" dirty="0"/>
              <a:t>Quick write: What do you know about plants?</a:t>
            </a:r>
          </a:p>
          <a:p>
            <a:r>
              <a:rPr lang="en-US" sz="1800" dirty="0" smtClean="0"/>
              <a:t>Students </a:t>
            </a:r>
            <a:r>
              <a:rPr lang="en-US" sz="1800" dirty="0"/>
              <a:t>will be placed into literature groups. Students will be given a plant to research.  Students will create an informational writing on what the plant structures are and what jobs do they do.</a:t>
            </a:r>
          </a:p>
          <a:p>
            <a:r>
              <a:rPr lang="en-US" sz="1800" dirty="0" smtClean="0"/>
              <a:t>Students </a:t>
            </a:r>
            <a:r>
              <a:rPr lang="en-US" sz="1800" dirty="0"/>
              <a:t>will listen to a variety of non-fiction and fiction text. Students will retell texts read whole group about plant structures through graphic organizers. </a:t>
            </a:r>
          </a:p>
          <a:p>
            <a:r>
              <a:rPr lang="en-US" sz="1800" dirty="0" smtClean="0"/>
              <a:t>Students </a:t>
            </a:r>
            <a:r>
              <a:rPr lang="en-US" sz="1800" dirty="0"/>
              <a:t>will ask and answer questions about text read whole group about plants through graphic organizers. </a:t>
            </a:r>
          </a:p>
        </p:txBody>
      </p:sp>
    </p:spTree>
    <p:extLst>
      <p:ext uri="{BB962C8B-B14F-4D97-AF65-F5344CB8AC3E}">
        <p14:creationId xmlns:p14="http://schemas.microsoft.com/office/powerpoint/2010/main" val="16703995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Structures</a:t>
            </a:r>
            <a:br>
              <a:rPr lang="en-US" dirty="0" smtClean="0"/>
            </a:br>
            <a:r>
              <a:rPr lang="en-US" sz="3200" dirty="0" smtClean="0"/>
              <a:t>(ELA)</a:t>
            </a:r>
            <a:endParaRPr lang="en-US" sz="3200" dirty="0"/>
          </a:p>
        </p:txBody>
      </p:sp>
      <p:sp>
        <p:nvSpPr>
          <p:cNvPr id="3" name="Content Placeholder 2"/>
          <p:cNvSpPr>
            <a:spLocks noGrp="1"/>
          </p:cNvSpPr>
          <p:nvPr>
            <p:ph idx="1"/>
          </p:nvPr>
        </p:nvSpPr>
        <p:spPr/>
        <p:txBody>
          <a:bodyPr/>
          <a:lstStyle/>
          <a:p>
            <a:r>
              <a:rPr lang="en-US" sz="2000" dirty="0"/>
              <a:t>Small group: students will begin research project on their plant to identify the structures. Students will begin creating their non-fiction text booklet on their plant.</a:t>
            </a:r>
          </a:p>
          <a:p>
            <a:r>
              <a:rPr lang="en-US" sz="2000" dirty="0" smtClean="0"/>
              <a:t>Students </a:t>
            </a:r>
            <a:r>
              <a:rPr lang="en-US" sz="2000" dirty="0"/>
              <a:t>will find text and graphic features through non-fiction books about plants and record in a file-folder  </a:t>
            </a:r>
          </a:p>
          <a:p>
            <a:r>
              <a:rPr lang="en-US" sz="2000" dirty="0" smtClean="0"/>
              <a:t>Students </a:t>
            </a:r>
            <a:r>
              <a:rPr lang="en-US" sz="2000" dirty="0"/>
              <a:t>will compare and contrast different structures of variety of plants through a Venn diagram. </a:t>
            </a:r>
          </a:p>
        </p:txBody>
      </p:sp>
    </p:spTree>
    <p:extLst>
      <p:ext uri="{BB962C8B-B14F-4D97-AF65-F5344CB8AC3E}">
        <p14:creationId xmlns:p14="http://schemas.microsoft.com/office/powerpoint/2010/main" val="364674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Structures</a:t>
            </a:r>
            <a:br>
              <a:rPr lang="en-US" dirty="0" smtClean="0"/>
            </a:br>
            <a:r>
              <a:rPr lang="en-US" sz="3200" dirty="0" smtClean="0"/>
              <a:t>(Math)</a:t>
            </a:r>
            <a:endParaRPr lang="en-US" sz="3200" dirty="0"/>
          </a:p>
        </p:txBody>
      </p:sp>
      <p:sp>
        <p:nvSpPr>
          <p:cNvPr id="3" name="Content Placeholder 2"/>
          <p:cNvSpPr>
            <a:spLocks noGrp="1"/>
          </p:cNvSpPr>
          <p:nvPr>
            <p:ph idx="1"/>
          </p:nvPr>
        </p:nvSpPr>
        <p:spPr/>
        <p:txBody>
          <a:bodyPr/>
          <a:lstStyle/>
          <a:p>
            <a:r>
              <a:rPr lang="en-US" sz="2400" dirty="0"/>
              <a:t>Students will use two-dimensional shapes to create the parts of a plant. Students will use data of the types of shapes they used to create their plant and record in a tally chart. Students will use data to create various types of graphs. Students will analyze their data. Students will create an informational writing about the shapes they used to create their composite shape. </a:t>
            </a:r>
          </a:p>
        </p:txBody>
      </p:sp>
    </p:spTree>
    <p:extLst>
      <p:ext uri="{BB962C8B-B14F-4D97-AF65-F5344CB8AC3E}">
        <p14:creationId xmlns:p14="http://schemas.microsoft.com/office/powerpoint/2010/main" val="233962343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Structures</a:t>
            </a:r>
            <a:br>
              <a:rPr lang="en-US" dirty="0" smtClean="0"/>
            </a:br>
            <a:r>
              <a:rPr lang="en-US" sz="3200" dirty="0" smtClean="0"/>
              <a:t>(Social Studies)</a:t>
            </a:r>
            <a:endParaRPr lang="en-US" sz="3200" dirty="0"/>
          </a:p>
        </p:txBody>
      </p:sp>
      <p:sp>
        <p:nvSpPr>
          <p:cNvPr id="3" name="Content Placeholder 2"/>
          <p:cNvSpPr>
            <a:spLocks noGrp="1"/>
          </p:cNvSpPr>
          <p:nvPr>
            <p:ph idx="1"/>
          </p:nvPr>
        </p:nvSpPr>
        <p:spPr/>
        <p:txBody>
          <a:bodyPr/>
          <a:lstStyle/>
          <a:p>
            <a:r>
              <a:rPr lang="en-US" sz="2800" dirty="0"/>
              <a:t>Students will generate a list of different types of plants and the structures that are used for natural resources. (Food/Clothes/Materials) </a:t>
            </a:r>
          </a:p>
          <a:p>
            <a:r>
              <a:rPr lang="en-US" sz="2800" dirty="0" smtClean="0"/>
              <a:t>Analyze </a:t>
            </a:r>
            <a:r>
              <a:rPr lang="en-US" sz="2800" dirty="0"/>
              <a:t>and discuss how plant structures are used as goods and services in our community. </a:t>
            </a:r>
          </a:p>
        </p:txBody>
      </p:sp>
    </p:spTree>
    <p:extLst>
      <p:ext uri="{BB962C8B-B14F-4D97-AF65-F5344CB8AC3E}">
        <p14:creationId xmlns:p14="http://schemas.microsoft.com/office/powerpoint/2010/main" val="41702789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Anchor Charts</a:t>
            </a:r>
            <a:endParaRPr lang="en-US" dirty="0"/>
          </a:p>
        </p:txBody>
      </p:sp>
      <p:pic>
        <p:nvPicPr>
          <p:cNvPr id="5" name="Picture 4"/>
          <p:cNvPicPr>
            <a:picLocks noChangeAspect="1"/>
          </p:cNvPicPr>
          <p:nvPr/>
        </p:nvPicPr>
        <p:blipFill>
          <a:blip r:embed="rId2"/>
          <a:stretch>
            <a:fillRect/>
          </a:stretch>
        </p:blipFill>
        <p:spPr>
          <a:xfrm>
            <a:off x="4495800" y="1524000"/>
            <a:ext cx="3095238" cy="4133333"/>
          </a:xfrm>
          <a:prstGeom prst="rect">
            <a:avLst/>
          </a:prstGeom>
        </p:spPr>
      </p:pic>
      <p:pic>
        <p:nvPicPr>
          <p:cNvPr id="6" name="Picture 5"/>
          <p:cNvPicPr>
            <a:picLocks noChangeAspect="1"/>
          </p:cNvPicPr>
          <p:nvPr/>
        </p:nvPicPr>
        <p:blipFill>
          <a:blip r:embed="rId3"/>
          <a:stretch>
            <a:fillRect/>
          </a:stretch>
        </p:blipFill>
        <p:spPr>
          <a:xfrm>
            <a:off x="1066800" y="3429000"/>
            <a:ext cx="2843362" cy="2843362"/>
          </a:xfrm>
          <a:prstGeom prst="rect">
            <a:avLst/>
          </a:prstGeom>
        </p:spPr>
      </p:pic>
      <p:pic>
        <p:nvPicPr>
          <p:cNvPr id="4" name="Content Placeholder 3"/>
          <p:cNvPicPr>
            <a:picLocks noGrp="1" noChangeAspect="1"/>
          </p:cNvPicPr>
          <p:nvPr>
            <p:ph idx="1"/>
          </p:nvPr>
        </p:nvPicPr>
        <p:blipFill>
          <a:blip r:embed="rId4"/>
          <a:stretch>
            <a:fillRect/>
          </a:stretch>
        </p:blipFill>
        <p:spPr>
          <a:xfrm>
            <a:off x="817052" y="1600200"/>
            <a:ext cx="3342857" cy="2333333"/>
          </a:xfrm>
          <a:prstGeom prst="rect">
            <a:avLst/>
          </a:prstGeom>
        </p:spPr>
      </p:pic>
    </p:spTree>
    <p:extLst>
      <p:ext uri="{BB962C8B-B14F-4D97-AF65-F5344CB8AC3E}">
        <p14:creationId xmlns:p14="http://schemas.microsoft.com/office/powerpoint/2010/main" val="26404985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Anchor Charts</a:t>
            </a:r>
            <a:endParaRPr lang="en-US" dirty="0"/>
          </a:p>
        </p:txBody>
      </p:sp>
      <p:pic>
        <p:nvPicPr>
          <p:cNvPr id="4" name="Content Placeholder 3"/>
          <p:cNvPicPr>
            <a:picLocks noGrp="1" noChangeAspect="1"/>
          </p:cNvPicPr>
          <p:nvPr>
            <p:ph idx="1"/>
          </p:nvPr>
        </p:nvPicPr>
        <p:blipFill>
          <a:blip r:embed="rId2"/>
          <a:stretch>
            <a:fillRect/>
          </a:stretch>
        </p:blipFill>
        <p:spPr>
          <a:xfrm>
            <a:off x="1143000" y="1752600"/>
            <a:ext cx="3218226" cy="4114800"/>
          </a:xfrm>
          <a:prstGeom prst="rect">
            <a:avLst/>
          </a:prstGeom>
        </p:spPr>
      </p:pic>
      <p:pic>
        <p:nvPicPr>
          <p:cNvPr id="5" name="Picture 4"/>
          <p:cNvPicPr>
            <a:picLocks noChangeAspect="1"/>
          </p:cNvPicPr>
          <p:nvPr/>
        </p:nvPicPr>
        <p:blipFill>
          <a:blip r:embed="rId3"/>
          <a:stretch>
            <a:fillRect/>
          </a:stretch>
        </p:blipFill>
        <p:spPr>
          <a:xfrm>
            <a:off x="4572000" y="1776549"/>
            <a:ext cx="2971429" cy="3904762"/>
          </a:xfrm>
          <a:prstGeom prst="rect">
            <a:avLst/>
          </a:prstGeom>
        </p:spPr>
      </p:pic>
    </p:spTree>
    <p:extLst>
      <p:ext uri="{BB962C8B-B14F-4D97-AF65-F5344CB8AC3E}">
        <p14:creationId xmlns:p14="http://schemas.microsoft.com/office/powerpoint/2010/main" val="30134790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Nonfiction Text Feature Folder Lesson</a:t>
            </a:r>
            <a:endParaRPr lang="en-US" dirty="0"/>
          </a:p>
        </p:txBody>
      </p:sp>
      <p:sp>
        <p:nvSpPr>
          <p:cNvPr id="3" name="Content Placeholder 2"/>
          <p:cNvSpPr>
            <a:spLocks noGrp="1"/>
          </p:cNvSpPr>
          <p:nvPr>
            <p:ph idx="1"/>
          </p:nvPr>
        </p:nvSpPr>
        <p:spPr/>
        <p:txBody>
          <a:bodyPr/>
          <a:lstStyle/>
          <a:p>
            <a:r>
              <a:rPr lang="en-US" dirty="0" smtClean="0"/>
              <a:t>Developed by Melissa Tindall</a:t>
            </a:r>
          </a:p>
          <a:p>
            <a:r>
              <a:rPr lang="en-US" dirty="0" smtClean="0"/>
              <a:t>RI 8.2: Students will be able to locate text features in a non-fiction plant book.</a:t>
            </a:r>
            <a:endParaRPr lang="en-US" dirty="0"/>
          </a:p>
        </p:txBody>
      </p:sp>
    </p:spTree>
    <p:extLst>
      <p:ext uri="{BB962C8B-B14F-4D97-AF65-F5344CB8AC3E}">
        <p14:creationId xmlns:p14="http://schemas.microsoft.com/office/powerpoint/2010/main" val="351713385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Structures with Two-Dimensional shapes</a:t>
            </a:r>
            <a:endParaRPr lang="en-US" dirty="0"/>
          </a:p>
        </p:txBody>
      </p:sp>
      <p:sp>
        <p:nvSpPr>
          <p:cNvPr id="3" name="TextBox 2"/>
          <p:cNvSpPr txBox="1"/>
          <p:nvPr/>
        </p:nvSpPr>
        <p:spPr>
          <a:xfrm>
            <a:off x="762000" y="1905000"/>
            <a:ext cx="76962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Developed by: Mallory </a:t>
            </a:r>
            <a:r>
              <a:rPr lang="en-US" dirty="0" err="1" smtClean="0"/>
              <a:t>Walp</a:t>
            </a:r>
            <a:endParaRPr lang="en-US" dirty="0" smtClean="0"/>
          </a:p>
          <a:p>
            <a:pPr marL="285750" indent="-285750">
              <a:buFont typeface="Arial" panose="020B0604020202020204" pitchFamily="34" charset="0"/>
              <a:buChar char="•"/>
            </a:pPr>
            <a:r>
              <a:rPr lang="en-US" dirty="0" smtClean="0"/>
              <a:t>1.G.2: Students will combine two-dimensional shapes to create a composite shape.</a:t>
            </a:r>
          </a:p>
          <a:p>
            <a:pPr marL="285750" indent="-285750">
              <a:buFont typeface="Arial" panose="020B0604020202020204" pitchFamily="34" charset="0"/>
              <a:buChar char="•"/>
            </a:pPr>
            <a:r>
              <a:rPr lang="en-US" dirty="0" smtClean="0"/>
              <a:t>1.MDA.4/5: Students will collect, organize, represent, and draw conclusions from data</a:t>
            </a:r>
            <a:endParaRPr lang="en-US" dirty="0"/>
          </a:p>
        </p:txBody>
      </p:sp>
      <p:pic>
        <p:nvPicPr>
          <p:cNvPr id="4" name="Picture 3"/>
          <p:cNvPicPr>
            <a:picLocks noChangeAspect="1"/>
          </p:cNvPicPr>
          <p:nvPr/>
        </p:nvPicPr>
        <p:blipFill>
          <a:blip r:embed="rId2"/>
          <a:stretch>
            <a:fillRect/>
          </a:stretch>
        </p:blipFill>
        <p:spPr>
          <a:xfrm>
            <a:off x="4724400" y="3505825"/>
            <a:ext cx="1952238" cy="2606988"/>
          </a:xfrm>
          <a:prstGeom prst="rect">
            <a:avLst/>
          </a:prstGeom>
        </p:spPr>
      </p:pic>
      <p:pic>
        <p:nvPicPr>
          <p:cNvPr id="5" name="Picture 4"/>
          <p:cNvPicPr>
            <a:picLocks noChangeAspect="1"/>
          </p:cNvPicPr>
          <p:nvPr/>
        </p:nvPicPr>
        <p:blipFill>
          <a:blip r:embed="rId3"/>
          <a:stretch>
            <a:fillRect/>
          </a:stretch>
        </p:blipFill>
        <p:spPr>
          <a:xfrm>
            <a:off x="1649079" y="3505825"/>
            <a:ext cx="1928837" cy="2571782"/>
          </a:xfrm>
          <a:prstGeom prst="rect">
            <a:avLst/>
          </a:prstGeom>
        </p:spPr>
      </p:pic>
    </p:spTree>
    <p:extLst>
      <p:ext uri="{BB962C8B-B14F-4D97-AF65-F5344CB8AC3E}">
        <p14:creationId xmlns:p14="http://schemas.microsoft.com/office/powerpoint/2010/main" val="27532033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Life Cycle</a:t>
            </a:r>
            <a:br>
              <a:rPr lang="en-US" dirty="0" smtClean="0"/>
            </a:br>
            <a:r>
              <a:rPr lang="en-US" sz="3200" dirty="0" smtClean="0"/>
              <a:t>(Science)</a:t>
            </a:r>
            <a:endParaRPr lang="en-US" dirty="0"/>
          </a:p>
        </p:txBody>
      </p:sp>
      <p:sp>
        <p:nvSpPr>
          <p:cNvPr id="3" name="Content Placeholder 2"/>
          <p:cNvSpPr>
            <a:spLocks noGrp="1"/>
          </p:cNvSpPr>
          <p:nvPr>
            <p:ph idx="1"/>
          </p:nvPr>
        </p:nvSpPr>
        <p:spPr/>
        <p:txBody>
          <a:bodyPr/>
          <a:lstStyle/>
          <a:p>
            <a:r>
              <a:rPr lang="en-US" sz="2800" dirty="0"/>
              <a:t>Students will complete the life-cycle unit booklet. </a:t>
            </a:r>
          </a:p>
          <a:p>
            <a:r>
              <a:rPr lang="en-US" sz="2800" dirty="0" smtClean="0"/>
              <a:t>Create </a:t>
            </a:r>
            <a:r>
              <a:rPr lang="en-US" sz="2800" dirty="0"/>
              <a:t>a lima-bean plant in a plastic bag taped to the window seal. Daily journal entries to record observations of the growth.</a:t>
            </a:r>
          </a:p>
          <a:p>
            <a:r>
              <a:rPr lang="en-US" sz="2800" dirty="0" smtClean="0"/>
              <a:t>Students </a:t>
            </a:r>
            <a:r>
              <a:rPr lang="en-US" sz="2800" dirty="0"/>
              <a:t>will create a visual life-cycle illustration through the paper plate activity</a:t>
            </a:r>
          </a:p>
        </p:txBody>
      </p:sp>
    </p:spTree>
    <p:extLst>
      <p:ext uri="{BB962C8B-B14F-4D97-AF65-F5344CB8AC3E}">
        <p14:creationId xmlns:p14="http://schemas.microsoft.com/office/powerpoint/2010/main" val="25618265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Life Cycle</a:t>
            </a:r>
            <a:br>
              <a:rPr lang="en-US" dirty="0" smtClean="0"/>
            </a:br>
            <a:r>
              <a:rPr lang="en-US" sz="3200" dirty="0" smtClean="0"/>
              <a:t>(Arts Integration)</a:t>
            </a:r>
            <a:endParaRPr lang="en-US" dirty="0"/>
          </a:p>
        </p:txBody>
      </p:sp>
      <p:sp>
        <p:nvSpPr>
          <p:cNvPr id="3" name="Content Placeholder 2"/>
          <p:cNvSpPr>
            <a:spLocks noGrp="1"/>
          </p:cNvSpPr>
          <p:nvPr>
            <p:ph idx="1"/>
          </p:nvPr>
        </p:nvSpPr>
        <p:spPr/>
        <p:txBody>
          <a:bodyPr/>
          <a:lstStyle/>
          <a:p>
            <a:r>
              <a:rPr lang="en-US" sz="2800" dirty="0"/>
              <a:t>Students will create a life-cycle of a flowering plant through craft materials. </a:t>
            </a:r>
          </a:p>
          <a:p>
            <a:r>
              <a:rPr lang="en-US" sz="2800" dirty="0" smtClean="0"/>
              <a:t>Students </a:t>
            </a:r>
            <a:r>
              <a:rPr lang="en-US" sz="2800" dirty="0"/>
              <a:t>will watch videos on the life-cycle of a flowering plant. Students will create movements to represent the different stages of development</a:t>
            </a:r>
          </a:p>
        </p:txBody>
      </p:sp>
    </p:spTree>
    <p:extLst>
      <p:ext uri="{BB962C8B-B14F-4D97-AF65-F5344CB8AC3E}">
        <p14:creationId xmlns:p14="http://schemas.microsoft.com/office/powerpoint/2010/main" val="184967689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Questions</a:t>
            </a:r>
            <a:endParaRPr lang="en-US" dirty="0"/>
          </a:p>
        </p:txBody>
      </p:sp>
      <p:pic>
        <p:nvPicPr>
          <p:cNvPr id="4" name="Content Placeholder 3"/>
          <p:cNvPicPr>
            <a:picLocks noGrp="1" noChangeAspect="1"/>
          </p:cNvPicPr>
          <p:nvPr>
            <p:ph idx="1"/>
          </p:nvPr>
        </p:nvPicPr>
        <p:blipFill>
          <a:blip r:embed="rId2"/>
          <a:stretch>
            <a:fillRect/>
          </a:stretch>
        </p:blipFill>
        <p:spPr>
          <a:xfrm>
            <a:off x="990600" y="1752600"/>
            <a:ext cx="6629400" cy="4267200"/>
          </a:xfrm>
          <a:prstGeom prst="rect">
            <a:avLst/>
          </a:prstGeom>
        </p:spPr>
      </p:pic>
    </p:spTree>
    <p:extLst>
      <p:ext uri="{BB962C8B-B14F-4D97-AF65-F5344CB8AC3E}">
        <p14:creationId xmlns:p14="http://schemas.microsoft.com/office/powerpoint/2010/main" val="31146678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Life Cycle</a:t>
            </a:r>
            <a:br>
              <a:rPr lang="en-US" dirty="0" smtClean="0"/>
            </a:br>
            <a:r>
              <a:rPr lang="en-US" sz="3200" dirty="0" smtClean="0"/>
              <a:t>(ELA)</a:t>
            </a:r>
            <a:endParaRPr lang="en-US" dirty="0"/>
          </a:p>
        </p:txBody>
      </p:sp>
      <p:sp>
        <p:nvSpPr>
          <p:cNvPr id="3" name="Content Placeholder 2"/>
          <p:cNvSpPr>
            <a:spLocks noGrp="1"/>
          </p:cNvSpPr>
          <p:nvPr>
            <p:ph idx="1"/>
          </p:nvPr>
        </p:nvSpPr>
        <p:spPr/>
        <p:txBody>
          <a:bodyPr/>
          <a:lstStyle/>
          <a:p>
            <a:r>
              <a:rPr lang="en-US" sz="1800" dirty="0" smtClean="0"/>
              <a:t>Quick write</a:t>
            </a:r>
            <a:r>
              <a:rPr lang="en-US" sz="1800" dirty="0"/>
              <a:t>: How do plants grow?</a:t>
            </a:r>
          </a:p>
          <a:p>
            <a:r>
              <a:rPr lang="en-US" sz="1800" dirty="0" smtClean="0"/>
              <a:t>Small </a:t>
            </a:r>
            <a:r>
              <a:rPr lang="en-US" sz="1800" dirty="0"/>
              <a:t>group: students will continue their research project on their plant to identify the different stages of its lifecycle. Students will add research to their text booklet.</a:t>
            </a:r>
          </a:p>
          <a:p>
            <a:r>
              <a:rPr lang="en-US" sz="1800" dirty="0" smtClean="0"/>
              <a:t>Students </a:t>
            </a:r>
            <a:r>
              <a:rPr lang="en-US" sz="1800" dirty="0"/>
              <a:t>will create an informational writing on the stages of their plant’s life-cycle.</a:t>
            </a:r>
          </a:p>
          <a:p>
            <a:r>
              <a:rPr lang="en-US" sz="1800" dirty="0" smtClean="0"/>
              <a:t>Students </a:t>
            </a:r>
            <a:r>
              <a:rPr lang="en-US" sz="1800" dirty="0"/>
              <a:t>will listen to a variety of non-fiction texts on different types of plants. Students will create Venn diagram comparing and contrasting the life-cycle of the different plants</a:t>
            </a:r>
          </a:p>
          <a:p>
            <a:r>
              <a:rPr lang="en-US" sz="1800" dirty="0" smtClean="0"/>
              <a:t>Students </a:t>
            </a:r>
            <a:r>
              <a:rPr lang="en-US" sz="1800" dirty="0"/>
              <a:t>will continue to find text and graphic features through non-fiction books about plants and record in their file-folder</a:t>
            </a:r>
          </a:p>
        </p:txBody>
      </p:sp>
    </p:spTree>
    <p:extLst>
      <p:ext uri="{BB962C8B-B14F-4D97-AF65-F5344CB8AC3E}">
        <p14:creationId xmlns:p14="http://schemas.microsoft.com/office/powerpoint/2010/main" val="35820344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Life Cycle</a:t>
            </a:r>
            <a:br>
              <a:rPr lang="en-US" dirty="0" smtClean="0"/>
            </a:br>
            <a:r>
              <a:rPr lang="en-US" sz="3200" dirty="0" smtClean="0"/>
              <a:t>(Math)</a:t>
            </a:r>
            <a:endParaRPr lang="en-US" dirty="0"/>
          </a:p>
        </p:txBody>
      </p:sp>
      <p:sp>
        <p:nvSpPr>
          <p:cNvPr id="3" name="Content Placeholder 2"/>
          <p:cNvSpPr>
            <a:spLocks noGrp="1"/>
          </p:cNvSpPr>
          <p:nvPr>
            <p:ph idx="1"/>
          </p:nvPr>
        </p:nvSpPr>
        <p:spPr/>
        <p:txBody>
          <a:bodyPr/>
          <a:lstStyle/>
          <a:p>
            <a:r>
              <a:rPr lang="en-US" sz="2800" dirty="0"/>
              <a:t>Create a ‘life-cycle’ of how a number can be written in multiple ways (number sense/place value)</a:t>
            </a:r>
          </a:p>
          <a:p>
            <a:r>
              <a:rPr lang="en-US" sz="2800" dirty="0" smtClean="0"/>
              <a:t>Students </a:t>
            </a:r>
            <a:r>
              <a:rPr lang="en-US" sz="2800" dirty="0"/>
              <a:t>will use non-standard units of measurement to measure the growth of their lima-bean plant throughout the unit. </a:t>
            </a:r>
          </a:p>
        </p:txBody>
      </p:sp>
    </p:spTree>
    <p:extLst>
      <p:ext uri="{BB962C8B-B14F-4D97-AF65-F5344CB8AC3E}">
        <p14:creationId xmlns:p14="http://schemas.microsoft.com/office/powerpoint/2010/main" val="348610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Anchor Charts</a:t>
            </a:r>
            <a:endParaRPr lang="en-US" dirty="0"/>
          </a:p>
        </p:txBody>
      </p:sp>
      <p:pic>
        <p:nvPicPr>
          <p:cNvPr id="4" name="Content Placeholder 3"/>
          <p:cNvPicPr>
            <a:picLocks noGrp="1" noChangeAspect="1"/>
          </p:cNvPicPr>
          <p:nvPr>
            <p:ph idx="1"/>
          </p:nvPr>
        </p:nvPicPr>
        <p:blipFill>
          <a:blip r:embed="rId2"/>
          <a:stretch>
            <a:fillRect/>
          </a:stretch>
        </p:blipFill>
        <p:spPr>
          <a:xfrm>
            <a:off x="914400" y="1600200"/>
            <a:ext cx="3093293" cy="4114800"/>
          </a:xfrm>
          <a:prstGeom prst="rect">
            <a:avLst/>
          </a:prstGeom>
        </p:spPr>
      </p:pic>
      <p:pic>
        <p:nvPicPr>
          <p:cNvPr id="5" name="Picture 4"/>
          <p:cNvPicPr>
            <a:picLocks noChangeAspect="1"/>
          </p:cNvPicPr>
          <p:nvPr/>
        </p:nvPicPr>
        <p:blipFill>
          <a:blip r:embed="rId3"/>
          <a:stretch>
            <a:fillRect/>
          </a:stretch>
        </p:blipFill>
        <p:spPr>
          <a:xfrm>
            <a:off x="4572000" y="1828800"/>
            <a:ext cx="3619027" cy="3498393"/>
          </a:xfrm>
          <a:prstGeom prst="rect">
            <a:avLst/>
          </a:prstGeom>
        </p:spPr>
      </p:pic>
    </p:spTree>
    <p:extLst>
      <p:ext uri="{BB962C8B-B14F-4D97-AF65-F5344CB8AC3E}">
        <p14:creationId xmlns:p14="http://schemas.microsoft.com/office/powerpoint/2010/main" val="31948608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Life Cycle </a:t>
            </a:r>
            <a:endParaRPr lang="en-US" dirty="0"/>
          </a:p>
        </p:txBody>
      </p:sp>
      <p:sp>
        <p:nvSpPr>
          <p:cNvPr id="3" name="Content Placeholder 2"/>
          <p:cNvSpPr>
            <a:spLocks noGrp="1"/>
          </p:cNvSpPr>
          <p:nvPr>
            <p:ph idx="1"/>
          </p:nvPr>
        </p:nvSpPr>
        <p:spPr/>
        <p:txBody>
          <a:bodyPr/>
          <a:lstStyle/>
          <a:p>
            <a:r>
              <a:rPr lang="en-US" dirty="0" smtClean="0"/>
              <a:t>Developed by </a:t>
            </a:r>
            <a:r>
              <a:rPr lang="en-US" dirty="0" err="1" smtClean="0"/>
              <a:t>Tyquaisha</a:t>
            </a:r>
            <a:r>
              <a:rPr lang="en-US" dirty="0" smtClean="0"/>
              <a:t> Ingram</a:t>
            </a:r>
          </a:p>
          <a:p>
            <a:r>
              <a:rPr lang="en-US" dirty="0" smtClean="0"/>
              <a:t>1.L.5A.1: I can identify the different plant structures and their jobs.</a:t>
            </a:r>
            <a:endParaRPr lang="en-US" dirty="0"/>
          </a:p>
        </p:txBody>
      </p:sp>
      <p:pic>
        <p:nvPicPr>
          <p:cNvPr id="4" name="Picture 3"/>
          <p:cNvPicPr>
            <a:picLocks noChangeAspect="1"/>
          </p:cNvPicPr>
          <p:nvPr/>
        </p:nvPicPr>
        <p:blipFill>
          <a:blip r:embed="rId2"/>
          <a:stretch>
            <a:fillRect/>
          </a:stretch>
        </p:blipFill>
        <p:spPr>
          <a:xfrm>
            <a:off x="3429000" y="3765331"/>
            <a:ext cx="2054628" cy="2330669"/>
          </a:xfrm>
          <a:prstGeom prst="rect">
            <a:avLst/>
          </a:prstGeom>
        </p:spPr>
      </p:pic>
    </p:spTree>
    <p:extLst>
      <p:ext uri="{BB962C8B-B14F-4D97-AF65-F5344CB8AC3E}">
        <p14:creationId xmlns:p14="http://schemas.microsoft.com/office/powerpoint/2010/main" val="21836035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t>
            </a:r>
            <a:br>
              <a:rPr lang="en-US" dirty="0" smtClean="0"/>
            </a:br>
            <a:r>
              <a:rPr lang="en-US" sz="3200" dirty="0" smtClean="0"/>
              <a:t>(Science)</a:t>
            </a:r>
            <a:endParaRPr lang="en-US" dirty="0"/>
          </a:p>
        </p:txBody>
      </p:sp>
      <p:sp>
        <p:nvSpPr>
          <p:cNvPr id="3" name="Content Placeholder 2"/>
          <p:cNvSpPr>
            <a:spLocks noGrp="1"/>
          </p:cNvSpPr>
          <p:nvPr>
            <p:ph idx="1"/>
          </p:nvPr>
        </p:nvSpPr>
        <p:spPr/>
        <p:txBody>
          <a:bodyPr/>
          <a:lstStyle/>
          <a:p>
            <a:r>
              <a:rPr lang="en-US" sz="2400" dirty="0"/>
              <a:t>Create anchor chart of plant adaptations and different environments (desert, forest, grassland)</a:t>
            </a:r>
          </a:p>
          <a:p>
            <a:r>
              <a:rPr lang="en-US" sz="2400" dirty="0" smtClean="0"/>
              <a:t>Students </a:t>
            </a:r>
            <a:r>
              <a:rPr lang="en-US" sz="2400" dirty="0"/>
              <a:t>will create a flipbook on the different characteristics of the environments.</a:t>
            </a:r>
          </a:p>
          <a:p>
            <a:r>
              <a:rPr lang="en-US" sz="2400" dirty="0" smtClean="0"/>
              <a:t>Students </a:t>
            </a:r>
            <a:r>
              <a:rPr lang="en-US" sz="2400" dirty="0"/>
              <a:t>will learn about plant adaptations through PowerPoint-‘Who would win?’</a:t>
            </a:r>
          </a:p>
          <a:p>
            <a:r>
              <a:rPr lang="en-US" sz="2400" dirty="0" smtClean="0"/>
              <a:t>Students </a:t>
            </a:r>
            <a:r>
              <a:rPr lang="en-US" sz="2400" dirty="0"/>
              <a:t>will complete plant adaption sort</a:t>
            </a:r>
          </a:p>
        </p:txBody>
      </p:sp>
    </p:spTree>
    <p:extLst>
      <p:ext uri="{BB962C8B-B14F-4D97-AF65-F5344CB8AC3E}">
        <p14:creationId xmlns:p14="http://schemas.microsoft.com/office/powerpoint/2010/main" val="15405518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t>
            </a:r>
            <a:br>
              <a:rPr lang="en-US" dirty="0" smtClean="0"/>
            </a:br>
            <a:r>
              <a:rPr lang="en-US" sz="3200" dirty="0" smtClean="0"/>
              <a:t>(Arts Integration)</a:t>
            </a:r>
            <a:endParaRPr lang="en-US" dirty="0"/>
          </a:p>
        </p:txBody>
      </p:sp>
      <p:sp>
        <p:nvSpPr>
          <p:cNvPr id="3" name="Content Placeholder 2"/>
          <p:cNvSpPr>
            <a:spLocks noGrp="1"/>
          </p:cNvSpPr>
          <p:nvPr>
            <p:ph idx="1"/>
          </p:nvPr>
        </p:nvSpPr>
        <p:spPr/>
        <p:txBody>
          <a:bodyPr/>
          <a:lstStyle/>
          <a:p>
            <a:r>
              <a:rPr lang="en-US" sz="2800" dirty="0"/>
              <a:t>Students will create dioramas of the different environments and plants that thrive in those environments. </a:t>
            </a:r>
          </a:p>
          <a:p>
            <a:r>
              <a:rPr lang="en-US" sz="2800" dirty="0" smtClean="0"/>
              <a:t>Students </a:t>
            </a:r>
            <a:r>
              <a:rPr lang="en-US" sz="2800" dirty="0"/>
              <a:t>will watch videos on environments and plant adaptations. </a:t>
            </a:r>
          </a:p>
          <a:p>
            <a:r>
              <a:rPr lang="en-US" sz="2800" dirty="0" smtClean="0"/>
              <a:t>Students </a:t>
            </a:r>
            <a:r>
              <a:rPr lang="en-US" sz="2800" dirty="0"/>
              <a:t>will create a </a:t>
            </a:r>
            <a:r>
              <a:rPr lang="en-US" sz="2800" dirty="0" err="1"/>
              <a:t>wordle</a:t>
            </a:r>
            <a:r>
              <a:rPr lang="en-US" sz="2800" dirty="0"/>
              <a:t> on the computer using the different vocabulary terms they learned throughout the unit</a:t>
            </a:r>
          </a:p>
        </p:txBody>
      </p:sp>
    </p:spTree>
    <p:extLst>
      <p:ext uri="{BB962C8B-B14F-4D97-AF65-F5344CB8AC3E}">
        <p14:creationId xmlns:p14="http://schemas.microsoft.com/office/powerpoint/2010/main" val="33082671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t>
            </a:r>
            <a:br>
              <a:rPr lang="en-US" dirty="0" smtClean="0"/>
            </a:br>
            <a:r>
              <a:rPr lang="en-US" sz="3200" dirty="0" smtClean="0"/>
              <a:t>(Math)</a:t>
            </a:r>
            <a:endParaRPr lang="en-US" dirty="0"/>
          </a:p>
        </p:txBody>
      </p:sp>
      <p:sp>
        <p:nvSpPr>
          <p:cNvPr id="3" name="Content Placeholder 2"/>
          <p:cNvSpPr>
            <a:spLocks noGrp="1"/>
          </p:cNvSpPr>
          <p:nvPr>
            <p:ph idx="1"/>
          </p:nvPr>
        </p:nvSpPr>
        <p:spPr/>
        <p:txBody>
          <a:bodyPr/>
          <a:lstStyle/>
          <a:p>
            <a:r>
              <a:rPr lang="en-US" sz="2800" dirty="0"/>
              <a:t>Students will create patterns using different colored seeds. ‘Plant a Pattern”</a:t>
            </a:r>
          </a:p>
          <a:p>
            <a:r>
              <a:rPr lang="en-US" sz="2800" dirty="0" smtClean="0"/>
              <a:t>Students </a:t>
            </a:r>
            <a:r>
              <a:rPr lang="en-US" sz="2800" dirty="0"/>
              <a:t>will use non-standard units of measurement to measure the growth of their lima-bean plant throughout the unit</a:t>
            </a:r>
          </a:p>
        </p:txBody>
      </p:sp>
    </p:spTree>
    <p:extLst>
      <p:ext uri="{BB962C8B-B14F-4D97-AF65-F5344CB8AC3E}">
        <p14:creationId xmlns:p14="http://schemas.microsoft.com/office/powerpoint/2010/main" val="23299145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Environment</a:t>
            </a:r>
            <a:br>
              <a:rPr lang="en-US" dirty="0" smtClean="0"/>
            </a:br>
            <a:r>
              <a:rPr lang="en-US" sz="3200" dirty="0" smtClean="0"/>
              <a:t>(Social Studies)</a:t>
            </a:r>
            <a:endParaRPr lang="en-US" dirty="0"/>
          </a:p>
        </p:txBody>
      </p:sp>
      <p:sp>
        <p:nvSpPr>
          <p:cNvPr id="3" name="Content Placeholder 2"/>
          <p:cNvSpPr>
            <a:spLocks noGrp="1"/>
          </p:cNvSpPr>
          <p:nvPr>
            <p:ph idx="1"/>
          </p:nvPr>
        </p:nvSpPr>
        <p:spPr/>
        <p:txBody>
          <a:bodyPr/>
          <a:lstStyle/>
          <a:p>
            <a:r>
              <a:rPr lang="en-US" sz="2000" dirty="0"/>
              <a:t>Show students different models of food/plants from the different environments around the world. </a:t>
            </a:r>
          </a:p>
          <a:p>
            <a:r>
              <a:rPr lang="en-US" sz="2000" dirty="0" smtClean="0"/>
              <a:t>Show </a:t>
            </a:r>
            <a:r>
              <a:rPr lang="en-US" sz="2000" dirty="0"/>
              <a:t>students maps of where different environments are in the world and discuss the map characteristics. </a:t>
            </a:r>
          </a:p>
          <a:p>
            <a:r>
              <a:rPr lang="en-US" sz="2000" dirty="0" smtClean="0"/>
              <a:t>Lesson </a:t>
            </a:r>
            <a:r>
              <a:rPr lang="en-US" sz="2000" dirty="0"/>
              <a:t>on different foods that are produced around the world based on the plants’ environment</a:t>
            </a:r>
          </a:p>
          <a:p>
            <a:r>
              <a:rPr lang="en-US" sz="2000" dirty="0" smtClean="0"/>
              <a:t>Students </a:t>
            </a:r>
            <a:r>
              <a:rPr lang="en-US" sz="2000" dirty="0"/>
              <a:t>will listen to a variety of texts read aloud on different cultures around the world and their use of natural resources.</a:t>
            </a:r>
          </a:p>
        </p:txBody>
      </p:sp>
    </p:spTree>
    <p:extLst>
      <p:ext uri="{BB962C8B-B14F-4D97-AF65-F5344CB8AC3E}">
        <p14:creationId xmlns:p14="http://schemas.microsoft.com/office/powerpoint/2010/main" val="181367682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Anchor Charts</a:t>
            </a:r>
            <a:endParaRPr lang="en-US" dirty="0"/>
          </a:p>
        </p:txBody>
      </p:sp>
      <p:pic>
        <p:nvPicPr>
          <p:cNvPr id="4" name="Content Placeholder 3"/>
          <p:cNvPicPr>
            <a:picLocks noGrp="1" noChangeAspect="1"/>
          </p:cNvPicPr>
          <p:nvPr>
            <p:ph idx="1"/>
          </p:nvPr>
        </p:nvPicPr>
        <p:blipFill>
          <a:blip r:embed="rId2"/>
          <a:stretch>
            <a:fillRect/>
          </a:stretch>
        </p:blipFill>
        <p:spPr>
          <a:xfrm>
            <a:off x="1143000" y="1905000"/>
            <a:ext cx="2933333" cy="3904762"/>
          </a:xfrm>
          <a:prstGeom prst="rect">
            <a:avLst/>
          </a:prstGeom>
        </p:spPr>
      </p:pic>
      <p:pic>
        <p:nvPicPr>
          <p:cNvPr id="5" name="Picture 4"/>
          <p:cNvPicPr>
            <a:picLocks noChangeAspect="1"/>
          </p:cNvPicPr>
          <p:nvPr/>
        </p:nvPicPr>
        <p:blipFill>
          <a:blip r:embed="rId3"/>
          <a:stretch>
            <a:fillRect/>
          </a:stretch>
        </p:blipFill>
        <p:spPr>
          <a:xfrm>
            <a:off x="4545874" y="1905000"/>
            <a:ext cx="2924906" cy="3895381"/>
          </a:xfrm>
          <a:prstGeom prst="rect">
            <a:avLst/>
          </a:prstGeom>
        </p:spPr>
      </p:pic>
    </p:spTree>
    <p:extLst>
      <p:ext uri="{BB962C8B-B14F-4D97-AF65-F5344CB8AC3E}">
        <p14:creationId xmlns:p14="http://schemas.microsoft.com/office/powerpoint/2010/main" val="41846491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Resources</a:t>
            </a:r>
            <a:endParaRPr lang="en-US" dirty="0"/>
          </a:p>
        </p:txBody>
      </p:sp>
      <p:sp>
        <p:nvSpPr>
          <p:cNvPr id="3" name="Content Placeholder 2"/>
          <p:cNvSpPr>
            <a:spLocks noGrp="1"/>
          </p:cNvSpPr>
          <p:nvPr>
            <p:ph idx="1"/>
          </p:nvPr>
        </p:nvSpPr>
        <p:spPr/>
        <p:txBody>
          <a:bodyPr/>
          <a:lstStyle/>
          <a:p>
            <a:r>
              <a:rPr lang="en-US" dirty="0" smtClean="0"/>
              <a:t>Developed by Ivey Peteet</a:t>
            </a:r>
          </a:p>
          <a:p>
            <a:r>
              <a:rPr lang="en-US" dirty="0" smtClean="0"/>
              <a:t>1-1.3:I </a:t>
            </a:r>
            <a:r>
              <a:rPr lang="en-US" dirty="0"/>
              <a:t>can compare the ways that people use land and natural resources in different settings around the world. </a:t>
            </a:r>
          </a:p>
        </p:txBody>
      </p:sp>
    </p:spTree>
    <p:extLst>
      <p:ext uri="{BB962C8B-B14F-4D97-AF65-F5344CB8AC3E}">
        <p14:creationId xmlns:p14="http://schemas.microsoft.com/office/powerpoint/2010/main" val="41053880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Standards Addressed</a:t>
            </a:r>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743506996"/>
              </p:ext>
            </p:extLst>
          </p:nvPr>
        </p:nvGraphicFramePr>
        <p:xfrm>
          <a:off x="1143000" y="1981200"/>
          <a:ext cx="6663690" cy="3718560"/>
        </p:xfrm>
        <a:graphic>
          <a:graphicData uri="http://schemas.openxmlformats.org/drawingml/2006/table">
            <a:tbl>
              <a:tblPr firstRow="1" firstCol="1" bandRow="1"/>
              <a:tblGrid>
                <a:gridCol w="1609018">
                  <a:extLst>
                    <a:ext uri="{9D8B030D-6E8A-4147-A177-3AD203B41FA5}">
                      <a16:colId xmlns:a16="http://schemas.microsoft.com/office/drawing/2014/main" val="1245453174"/>
                    </a:ext>
                  </a:extLst>
                </a:gridCol>
                <a:gridCol w="1896810">
                  <a:extLst>
                    <a:ext uri="{9D8B030D-6E8A-4147-A177-3AD203B41FA5}">
                      <a16:colId xmlns:a16="http://schemas.microsoft.com/office/drawing/2014/main" val="1248567705"/>
                    </a:ext>
                  </a:extLst>
                </a:gridCol>
                <a:gridCol w="1612289">
                  <a:extLst>
                    <a:ext uri="{9D8B030D-6E8A-4147-A177-3AD203B41FA5}">
                      <a16:colId xmlns:a16="http://schemas.microsoft.com/office/drawing/2014/main" val="207604949"/>
                    </a:ext>
                  </a:extLst>
                </a:gridCol>
                <a:gridCol w="1545573">
                  <a:extLst>
                    <a:ext uri="{9D8B030D-6E8A-4147-A177-3AD203B41FA5}">
                      <a16:colId xmlns:a16="http://schemas.microsoft.com/office/drawing/2014/main" val="3672822149"/>
                    </a:ext>
                  </a:extLst>
                </a:gridCol>
              </a:tblGrid>
              <a:tr h="2514600">
                <a:tc>
                  <a:txBody>
                    <a:bodyPr/>
                    <a:lstStyle/>
                    <a:p>
                      <a:pPr marL="0" marR="0">
                        <a:spcBef>
                          <a:spcPts val="0"/>
                        </a:spcBef>
                        <a:spcAft>
                          <a:spcPts val="0"/>
                        </a:spcAft>
                        <a:tabLst>
                          <a:tab pos="2743200" algn="ctr"/>
                          <a:tab pos="5486400" algn="r"/>
                        </a:tabLst>
                      </a:pPr>
                      <a:r>
                        <a:rPr lang="en-US" sz="2000" b="1" u="sng" dirty="0" smtClean="0">
                          <a:effectLst/>
                          <a:latin typeface="Times New Roman" panose="02020603050405020304" pitchFamily="18" charset="0"/>
                          <a:ea typeface="Times New Roman" panose="02020603050405020304" pitchFamily="18" charset="0"/>
                        </a:rPr>
                        <a:t>Science:</a:t>
                      </a:r>
                      <a:endParaRPr lang="en-US" sz="2000" u="sng"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Plants: </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1.L5.A.1</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1.L5.A.2</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1.L5.B.1</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1.L5B.2</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1.L5B.3</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Inquiry:</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1.S.1A.1/.2/.3/.4/.5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743200" algn="ctr"/>
                          <a:tab pos="5486400" algn="r"/>
                        </a:tabLst>
                      </a:pPr>
                      <a:r>
                        <a:rPr lang="en-US" sz="2000" b="1" u="sng" dirty="0">
                          <a:effectLst/>
                          <a:latin typeface="Times New Roman" panose="02020603050405020304" pitchFamily="18" charset="0"/>
                          <a:ea typeface="Times New Roman" panose="02020603050405020304" pitchFamily="18" charset="0"/>
                        </a:rPr>
                        <a:t>Social </a:t>
                      </a:r>
                      <a:r>
                        <a:rPr lang="en-US" sz="2000" b="1" u="sng" dirty="0" smtClean="0">
                          <a:effectLst/>
                          <a:latin typeface="Times New Roman" panose="02020603050405020304" pitchFamily="18" charset="0"/>
                          <a:ea typeface="Times New Roman" panose="02020603050405020304" pitchFamily="18" charset="0"/>
                        </a:rPr>
                        <a:t>Studies:</a:t>
                      </a:r>
                      <a:endParaRPr lang="en-US" sz="2000" u="sng"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Natural Resources:</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1-1.3</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1-1.4</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Maps: </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1-1.1</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Goods and Services: </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1-4.3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743200" algn="ctr"/>
                          <a:tab pos="5486400" algn="r"/>
                        </a:tabLst>
                      </a:pPr>
                      <a:r>
                        <a:rPr lang="en-US" sz="2000" b="1" u="sng" dirty="0" smtClean="0">
                          <a:effectLst/>
                          <a:latin typeface="Times New Roman" panose="02020603050405020304" pitchFamily="18" charset="0"/>
                          <a:ea typeface="Times New Roman" panose="02020603050405020304" pitchFamily="18" charset="0"/>
                        </a:rPr>
                        <a:t>ELA:</a:t>
                      </a:r>
                      <a:endParaRPr lang="en-US" sz="2000" u="sng"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Reading Informational Text:</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RI.5.1</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RI5.2</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RI8.2</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Reading Literature Text: </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RL8.1</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RL5.1</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RL.7.1</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Writing:</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W.2.1</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W.2.2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743200" algn="ctr"/>
                          <a:tab pos="5486400" algn="r"/>
                        </a:tabLst>
                      </a:pPr>
                      <a:r>
                        <a:rPr lang="en-US" sz="1800" b="1" u="sng" dirty="0" smtClean="0">
                          <a:effectLst/>
                          <a:latin typeface="Times New Roman" panose="02020603050405020304" pitchFamily="18" charset="0"/>
                          <a:ea typeface="Times New Roman" panose="02020603050405020304" pitchFamily="18" charset="0"/>
                        </a:rPr>
                        <a:t>Mathematics:</a:t>
                      </a:r>
                      <a:endParaRPr lang="en-US" sz="1800" u="sng"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Geometry: </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1.G.2</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Data Analysis: 1.MDA.4</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1.MDA.5</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Measurement: 1.MDA.2</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Number Sense: </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1.NSBT.1</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Patterns:</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1.ATO.9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1502738"/>
                  </a:ext>
                </a:extLst>
              </a:tr>
            </a:tbl>
          </a:graphicData>
        </a:graphic>
      </p:graphicFrame>
    </p:spTree>
    <p:extLst>
      <p:ext uri="{BB962C8B-B14F-4D97-AF65-F5344CB8AC3E}">
        <p14:creationId xmlns:p14="http://schemas.microsoft.com/office/powerpoint/2010/main" val="353563868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Products</a:t>
            </a:r>
            <a:endParaRPr lang="en-US" dirty="0"/>
          </a:p>
        </p:txBody>
      </p:sp>
      <p:pic>
        <p:nvPicPr>
          <p:cNvPr id="4" name="Content Placeholder 3"/>
          <p:cNvPicPr>
            <a:picLocks noGrp="1" noChangeAspect="1"/>
          </p:cNvPicPr>
          <p:nvPr>
            <p:ph idx="1"/>
          </p:nvPr>
        </p:nvPicPr>
        <p:blipFill>
          <a:blip r:embed="rId2"/>
          <a:stretch>
            <a:fillRect/>
          </a:stretch>
        </p:blipFill>
        <p:spPr>
          <a:xfrm>
            <a:off x="767312" y="2776984"/>
            <a:ext cx="1933209" cy="3261313"/>
          </a:xfrm>
          <a:prstGeom prst="rect">
            <a:avLst/>
          </a:prstGeom>
        </p:spPr>
      </p:pic>
      <p:pic>
        <p:nvPicPr>
          <p:cNvPr id="5" name="Picture 4"/>
          <p:cNvPicPr>
            <a:picLocks noChangeAspect="1"/>
          </p:cNvPicPr>
          <p:nvPr/>
        </p:nvPicPr>
        <p:blipFill>
          <a:blip r:embed="rId3"/>
          <a:stretch>
            <a:fillRect/>
          </a:stretch>
        </p:blipFill>
        <p:spPr>
          <a:xfrm>
            <a:off x="6244747" y="1722120"/>
            <a:ext cx="2072805" cy="2685521"/>
          </a:xfrm>
          <a:prstGeom prst="rect">
            <a:avLst/>
          </a:prstGeom>
        </p:spPr>
      </p:pic>
      <p:pic>
        <p:nvPicPr>
          <p:cNvPr id="3" name="Picture 2"/>
          <p:cNvPicPr>
            <a:picLocks noChangeAspect="1"/>
          </p:cNvPicPr>
          <p:nvPr/>
        </p:nvPicPr>
        <p:blipFill>
          <a:blip r:embed="rId4"/>
          <a:stretch>
            <a:fillRect/>
          </a:stretch>
        </p:blipFill>
        <p:spPr>
          <a:xfrm>
            <a:off x="2819399" y="1815196"/>
            <a:ext cx="3284699" cy="4052203"/>
          </a:xfrm>
          <a:prstGeom prst="rect">
            <a:avLst/>
          </a:prstGeom>
        </p:spPr>
      </p:pic>
    </p:spTree>
    <p:extLst>
      <p:ext uri="{BB962C8B-B14F-4D97-AF65-F5344CB8AC3E}">
        <p14:creationId xmlns:p14="http://schemas.microsoft.com/office/powerpoint/2010/main" val="134945129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Products</a:t>
            </a:r>
            <a:endParaRPr lang="en-US" dirty="0"/>
          </a:p>
        </p:txBody>
      </p:sp>
      <p:pic>
        <p:nvPicPr>
          <p:cNvPr id="4" name="Content Placeholder 3"/>
          <p:cNvPicPr>
            <a:picLocks noGrp="1" noChangeAspect="1"/>
          </p:cNvPicPr>
          <p:nvPr>
            <p:ph idx="1"/>
          </p:nvPr>
        </p:nvPicPr>
        <p:blipFill>
          <a:blip r:embed="rId2"/>
          <a:stretch>
            <a:fillRect/>
          </a:stretch>
        </p:blipFill>
        <p:spPr>
          <a:xfrm>
            <a:off x="838200" y="2417586"/>
            <a:ext cx="2133343" cy="3420795"/>
          </a:xfrm>
          <a:prstGeom prst="rect">
            <a:avLst/>
          </a:prstGeom>
        </p:spPr>
      </p:pic>
      <p:pic>
        <p:nvPicPr>
          <p:cNvPr id="5" name="Picture 4"/>
          <p:cNvPicPr>
            <a:picLocks noChangeAspect="1"/>
          </p:cNvPicPr>
          <p:nvPr/>
        </p:nvPicPr>
        <p:blipFill>
          <a:blip r:embed="rId3"/>
          <a:stretch>
            <a:fillRect/>
          </a:stretch>
        </p:blipFill>
        <p:spPr>
          <a:xfrm>
            <a:off x="3124200" y="1777561"/>
            <a:ext cx="2743200" cy="4142779"/>
          </a:xfrm>
          <a:prstGeom prst="rect">
            <a:avLst/>
          </a:prstGeom>
        </p:spPr>
      </p:pic>
      <p:pic>
        <p:nvPicPr>
          <p:cNvPr id="6" name="Picture 5"/>
          <p:cNvPicPr>
            <a:picLocks noChangeAspect="1"/>
          </p:cNvPicPr>
          <p:nvPr/>
        </p:nvPicPr>
        <p:blipFill>
          <a:blip r:embed="rId4"/>
          <a:stretch>
            <a:fillRect/>
          </a:stretch>
        </p:blipFill>
        <p:spPr>
          <a:xfrm>
            <a:off x="6020057" y="1803688"/>
            <a:ext cx="2057143" cy="2930800"/>
          </a:xfrm>
          <a:prstGeom prst="rect">
            <a:avLst/>
          </a:prstGeom>
        </p:spPr>
      </p:pic>
    </p:spTree>
    <p:extLst>
      <p:ext uri="{BB962C8B-B14F-4D97-AF65-F5344CB8AC3E}">
        <p14:creationId xmlns:p14="http://schemas.microsoft.com/office/powerpoint/2010/main" val="7941652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supporting Aiken County Schools!!</a:t>
            </a:r>
            <a:endParaRPr lang="en-US" dirty="0"/>
          </a:p>
        </p:txBody>
      </p:sp>
      <p:sp>
        <p:nvSpPr>
          <p:cNvPr id="3" name="Text Placeholder 2"/>
          <p:cNvSpPr>
            <a:spLocks noGrp="1"/>
          </p:cNvSpPr>
          <p:nvPr>
            <p:ph type="body" idx="1"/>
          </p:nvPr>
        </p:nvSpPr>
        <p:spPr>
          <a:xfrm>
            <a:off x="685800" y="1417638"/>
            <a:ext cx="7848600" cy="757237"/>
          </a:xfrm>
        </p:spPr>
        <p:txBody>
          <a:bodyPr/>
          <a:lstStyle/>
          <a:p>
            <a:pPr algn="ctr"/>
            <a:r>
              <a:rPr lang="en-US" dirty="0" smtClean="0"/>
              <a:t>Together…we can “Plant </a:t>
            </a:r>
            <a:r>
              <a:rPr lang="en-US" dirty="0"/>
              <a:t>S</a:t>
            </a:r>
            <a:r>
              <a:rPr lang="en-US" dirty="0" smtClean="0"/>
              <a:t>eeds of Knowledge” for first graders!</a:t>
            </a:r>
            <a:endParaRPr lang="en-US" dirty="0"/>
          </a:p>
        </p:txBody>
      </p:sp>
      <p:pic>
        <p:nvPicPr>
          <p:cNvPr id="12" name="IMG_2039">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654694" y="2174875"/>
            <a:ext cx="4182418" cy="3692525"/>
          </a:xfrm>
        </p:spPr>
      </p:pic>
      <p:pic>
        <p:nvPicPr>
          <p:cNvPr id="13" name="Time Lapse of Pea Shoot _ Root Growth">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4989512" y="2174875"/>
            <a:ext cx="3200400" cy="2717700"/>
          </a:xfrm>
        </p:spPr>
      </p:pic>
    </p:spTree>
    <p:extLst>
      <p:ext uri="{BB962C8B-B14F-4D97-AF65-F5344CB8AC3E}">
        <p14:creationId xmlns:p14="http://schemas.microsoft.com/office/powerpoint/2010/main" val="20588547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Standards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38677977"/>
              </p:ext>
            </p:extLst>
          </p:nvPr>
        </p:nvGraphicFramePr>
        <p:xfrm>
          <a:off x="1219200" y="2057400"/>
          <a:ext cx="6469380" cy="2987040"/>
        </p:xfrm>
        <a:graphic>
          <a:graphicData uri="http://schemas.openxmlformats.org/drawingml/2006/table">
            <a:tbl>
              <a:tblPr firstRow="1" firstCol="1" bandRow="1"/>
              <a:tblGrid>
                <a:gridCol w="1555115">
                  <a:extLst>
                    <a:ext uri="{9D8B030D-6E8A-4147-A177-3AD203B41FA5}">
                      <a16:colId xmlns:a16="http://schemas.microsoft.com/office/drawing/2014/main" val="3951653236"/>
                    </a:ext>
                  </a:extLst>
                </a:gridCol>
                <a:gridCol w="1797685">
                  <a:extLst>
                    <a:ext uri="{9D8B030D-6E8A-4147-A177-3AD203B41FA5}">
                      <a16:colId xmlns:a16="http://schemas.microsoft.com/office/drawing/2014/main" val="3082392847"/>
                    </a:ext>
                  </a:extLst>
                </a:gridCol>
                <a:gridCol w="1655445">
                  <a:extLst>
                    <a:ext uri="{9D8B030D-6E8A-4147-A177-3AD203B41FA5}">
                      <a16:colId xmlns:a16="http://schemas.microsoft.com/office/drawing/2014/main" val="4111602751"/>
                    </a:ext>
                  </a:extLst>
                </a:gridCol>
                <a:gridCol w="1461135">
                  <a:extLst>
                    <a:ext uri="{9D8B030D-6E8A-4147-A177-3AD203B41FA5}">
                      <a16:colId xmlns:a16="http://schemas.microsoft.com/office/drawing/2014/main" val="2387382850"/>
                    </a:ext>
                  </a:extLst>
                </a:gridCol>
              </a:tblGrid>
              <a:tr h="742315">
                <a:tc>
                  <a:txBody>
                    <a:bodyPr/>
                    <a:lstStyle/>
                    <a:p>
                      <a:pPr marL="0" marR="0">
                        <a:spcBef>
                          <a:spcPts val="0"/>
                        </a:spcBef>
                        <a:spcAft>
                          <a:spcPts val="0"/>
                        </a:spcAft>
                        <a:tabLst>
                          <a:tab pos="2743200" algn="ctr"/>
                          <a:tab pos="5486400" algn="r"/>
                        </a:tabLst>
                      </a:pPr>
                      <a:r>
                        <a:rPr lang="en-US" sz="2000" b="1" u="sng" dirty="0" smtClean="0">
                          <a:effectLst/>
                          <a:latin typeface="Times New Roman" panose="02020603050405020304" pitchFamily="18" charset="0"/>
                          <a:ea typeface="Times New Roman" panose="02020603050405020304" pitchFamily="18" charset="0"/>
                        </a:rPr>
                        <a:t>Art</a:t>
                      </a:r>
                      <a:endParaRPr lang="en-US" sz="2000" u="sng" dirty="0" smtClean="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2743200" algn="ctr"/>
                          <a:tab pos="5486400" algn="r"/>
                        </a:tabLst>
                      </a:pPr>
                      <a:r>
                        <a:rPr lang="en-US" sz="1600" dirty="0" smtClean="0">
                          <a:effectLst/>
                          <a:latin typeface="Times New Roman" panose="02020603050405020304" pitchFamily="18" charset="0"/>
                          <a:ea typeface="Times New Roman" panose="02020603050405020304" pitchFamily="18" charset="0"/>
                        </a:rPr>
                        <a:t>Anchor Standard 2: Students will use different materials, techniques, and processes to make art. </a:t>
                      </a:r>
                      <a:endParaRPr lang="en-US" sz="1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743200" algn="ctr"/>
                          <a:tab pos="5486400" algn="r"/>
                        </a:tabLst>
                      </a:pPr>
                      <a:r>
                        <a:rPr lang="en-US" sz="2000" b="1" u="sng" dirty="0">
                          <a:effectLst/>
                          <a:latin typeface="Times New Roman" panose="02020603050405020304" pitchFamily="18" charset="0"/>
                          <a:ea typeface="Times New Roman" panose="02020603050405020304" pitchFamily="18" charset="0"/>
                        </a:rPr>
                        <a:t>Music</a:t>
                      </a:r>
                      <a:endParaRPr lang="en-US" sz="2000" u="sng"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Anchor Standard 4: </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Students will perform with technical accuracy and expression.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743200" algn="ctr"/>
                          <a:tab pos="5486400" algn="r"/>
                        </a:tabLst>
                      </a:pPr>
                      <a:r>
                        <a:rPr lang="en-US" sz="2000" b="1" u="sng" dirty="0">
                          <a:effectLst/>
                          <a:latin typeface="Times New Roman" panose="02020603050405020304" pitchFamily="18" charset="0"/>
                          <a:ea typeface="Times New Roman" panose="02020603050405020304" pitchFamily="18" charset="0"/>
                        </a:rPr>
                        <a:t>Technology</a:t>
                      </a:r>
                      <a:endParaRPr lang="en-US" sz="2000" u="sng"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Anchor Standard 1:</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Students can use technology tools, procedures, and processes to create a variety of media artworks in a safe and responsible manner</a:t>
                      </a:r>
                      <a:r>
                        <a:rPr lang="en-US" sz="11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tabLst>
                          <a:tab pos="2743200" algn="ctr"/>
                          <a:tab pos="5486400" algn="r"/>
                        </a:tabLst>
                      </a:pPr>
                      <a:r>
                        <a:rPr lang="en-US" sz="2000" b="1" u="sng" dirty="0">
                          <a:effectLst/>
                          <a:latin typeface="Times New Roman" panose="02020603050405020304" pitchFamily="18" charset="0"/>
                          <a:ea typeface="Times New Roman" panose="02020603050405020304" pitchFamily="18" charset="0"/>
                        </a:rPr>
                        <a:t>Theatre</a:t>
                      </a:r>
                      <a:endParaRPr lang="en-US" sz="2000" u="sng" dirty="0">
                        <a:effectLst/>
                        <a:latin typeface="Times New Roman" panose="02020603050405020304" pitchFamily="18" charset="0"/>
                        <a:ea typeface="Times New Roman" panose="02020603050405020304" pitchFamily="18" charset="0"/>
                      </a:endParaRP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Anchor Standard 1:</a:t>
                      </a:r>
                    </a:p>
                    <a:p>
                      <a:pPr marL="0" marR="0">
                        <a:spcBef>
                          <a:spcPts val="0"/>
                        </a:spcBef>
                        <a:spcAft>
                          <a:spcPts val="0"/>
                        </a:spcAft>
                        <a:tabLst>
                          <a:tab pos="2743200" algn="ctr"/>
                          <a:tab pos="5486400" algn="r"/>
                        </a:tabLst>
                      </a:pPr>
                      <a:r>
                        <a:rPr lang="en-US" sz="1600" dirty="0">
                          <a:effectLst/>
                          <a:latin typeface="Times New Roman" panose="02020603050405020304" pitchFamily="18" charset="0"/>
                          <a:ea typeface="Times New Roman" panose="02020603050405020304" pitchFamily="18" charset="0"/>
                        </a:rPr>
                        <a:t>Students will create scenes using story elements and structure.</a:t>
                      </a:r>
                    </a:p>
                    <a:p>
                      <a:pPr marL="0" marR="0">
                        <a:spcBef>
                          <a:spcPts val="0"/>
                        </a:spcBef>
                        <a:spcAft>
                          <a:spcPts val="0"/>
                        </a:spcAft>
                        <a:tabLst>
                          <a:tab pos="2743200" algn="ctr"/>
                          <a:tab pos="5486400" algn="r"/>
                        </a:tabLst>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0876411"/>
                  </a:ext>
                </a:extLst>
              </a:tr>
            </a:tbl>
          </a:graphicData>
        </a:graphic>
      </p:graphicFrame>
    </p:spTree>
    <p:extLst>
      <p:ext uri="{BB962C8B-B14F-4D97-AF65-F5344CB8AC3E}">
        <p14:creationId xmlns:p14="http://schemas.microsoft.com/office/powerpoint/2010/main" val="197113972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Great Read-</a:t>
            </a:r>
            <a:r>
              <a:rPr lang="en-US" dirty="0" err="1" smtClean="0"/>
              <a:t>Alouds</a:t>
            </a:r>
            <a:endParaRPr lang="en-US" dirty="0"/>
          </a:p>
        </p:txBody>
      </p:sp>
      <p:pic>
        <p:nvPicPr>
          <p:cNvPr id="4" name="Content Placeholder 3"/>
          <p:cNvPicPr>
            <a:picLocks noGrp="1" noChangeAspect="1"/>
          </p:cNvPicPr>
          <p:nvPr>
            <p:ph idx="1"/>
          </p:nvPr>
        </p:nvPicPr>
        <p:blipFill>
          <a:blip r:embed="rId2"/>
          <a:stretch>
            <a:fillRect/>
          </a:stretch>
        </p:blipFill>
        <p:spPr>
          <a:xfrm>
            <a:off x="676656" y="1676400"/>
            <a:ext cx="2076190" cy="1714286"/>
          </a:xfrm>
          <a:prstGeom prst="rect">
            <a:avLst/>
          </a:prstGeom>
        </p:spPr>
      </p:pic>
      <p:pic>
        <p:nvPicPr>
          <p:cNvPr id="5" name="Picture 4"/>
          <p:cNvPicPr>
            <a:picLocks noChangeAspect="1"/>
          </p:cNvPicPr>
          <p:nvPr/>
        </p:nvPicPr>
        <p:blipFill>
          <a:blip r:embed="rId3"/>
          <a:stretch>
            <a:fillRect/>
          </a:stretch>
        </p:blipFill>
        <p:spPr>
          <a:xfrm>
            <a:off x="2895600" y="1676400"/>
            <a:ext cx="1552381" cy="2180952"/>
          </a:xfrm>
          <a:prstGeom prst="rect">
            <a:avLst/>
          </a:prstGeom>
        </p:spPr>
      </p:pic>
      <p:pic>
        <p:nvPicPr>
          <p:cNvPr id="6" name="Picture 5"/>
          <p:cNvPicPr>
            <a:picLocks noChangeAspect="1"/>
          </p:cNvPicPr>
          <p:nvPr/>
        </p:nvPicPr>
        <p:blipFill>
          <a:blip r:embed="rId4"/>
          <a:stretch>
            <a:fillRect/>
          </a:stretch>
        </p:blipFill>
        <p:spPr>
          <a:xfrm>
            <a:off x="4590735" y="1725823"/>
            <a:ext cx="1990476" cy="1828571"/>
          </a:xfrm>
          <a:prstGeom prst="rect">
            <a:avLst/>
          </a:prstGeom>
        </p:spPr>
      </p:pic>
      <p:pic>
        <p:nvPicPr>
          <p:cNvPr id="7" name="Picture 6"/>
          <p:cNvPicPr>
            <a:picLocks noChangeAspect="1"/>
          </p:cNvPicPr>
          <p:nvPr/>
        </p:nvPicPr>
        <p:blipFill>
          <a:blip r:embed="rId5"/>
          <a:stretch>
            <a:fillRect/>
          </a:stretch>
        </p:blipFill>
        <p:spPr>
          <a:xfrm>
            <a:off x="6469349" y="1828800"/>
            <a:ext cx="1609524" cy="2409524"/>
          </a:xfrm>
          <a:prstGeom prst="rect">
            <a:avLst/>
          </a:prstGeom>
        </p:spPr>
      </p:pic>
      <p:pic>
        <p:nvPicPr>
          <p:cNvPr id="9" name="Picture 8"/>
          <p:cNvPicPr>
            <a:picLocks noChangeAspect="1"/>
          </p:cNvPicPr>
          <p:nvPr/>
        </p:nvPicPr>
        <p:blipFill>
          <a:blip r:embed="rId5"/>
          <a:stretch>
            <a:fillRect/>
          </a:stretch>
        </p:blipFill>
        <p:spPr>
          <a:xfrm>
            <a:off x="6723965" y="1662484"/>
            <a:ext cx="1609524" cy="2409524"/>
          </a:xfrm>
          <a:prstGeom prst="rect">
            <a:avLst/>
          </a:prstGeom>
        </p:spPr>
      </p:pic>
      <p:pic>
        <p:nvPicPr>
          <p:cNvPr id="10" name="Picture 9"/>
          <p:cNvPicPr>
            <a:picLocks noChangeAspect="1"/>
          </p:cNvPicPr>
          <p:nvPr/>
        </p:nvPicPr>
        <p:blipFill>
          <a:blip r:embed="rId6"/>
          <a:stretch>
            <a:fillRect/>
          </a:stretch>
        </p:blipFill>
        <p:spPr>
          <a:xfrm>
            <a:off x="755570" y="4032810"/>
            <a:ext cx="2152381" cy="1742857"/>
          </a:xfrm>
          <a:prstGeom prst="rect">
            <a:avLst/>
          </a:prstGeom>
        </p:spPr>
      </p:pic>
      <p:pic>
        <p:nvPicPr>
          <p:cNvPr id="11" name="Picture 10"/>
          <p:cNvPicPr>
            <a:picLocks noChangeAspect="1"/>
          </p:cNvPicPr>
          <p:nvPr/>
        </p:nvPicPr>
        <p:blipFill>
          <a:blip r:embed="rId7"/>
          <a:stretch>
            <a:fillRect/>
          </a:stretch>
        </p:blipFill>
        <p:spPr>
          <a:xfrm>
            <a:off x="3166497" y="4143199"/>
            <a:ext cx="1952381" cy="1561905"/>
          </a:xfrm>
          <a:prstGeom prst="rect">
            <a:avLst/>
          </a:prstGeom>
        </p:spPr>
      </p:pic>
      <p:pic>
        <p:nvPicPr>
          <p:cNvPr id="12" name="Picture 11"/>
          <p:cNvPicPr>
            <a:picLocks noChangeAspect="1"/>
          </p:cNvPicPr>
          <p:nvPr/>
        </p:nvPicPr>
        <p:blipFill>
          <a:blip r:embed="rId8"/>
          <a:stretch>
            <a:fillRect/>
          </a:stretch>
        </p:blipFill>
        <p:spPr>
          <a:xfrm>
            <a:off x="5272406" y="3775667"/>
            <a:ext cx="1504762" cy="2076190"/>
          </a:xfrm>
          <a:prstGeom prst="rect">
            <a:avLst/>
          </a:prstGeom>
        </p:spPr>
      </p:pic>
      <p:pic>
        <p:nvPicPr>
          <p:cNvPr id="13" name="Picture 12"/>
          <p:cNvPicPr>
            <a:picLocks noChangeAspect="1"/>
          </p:cNvPicPr>
          <p:nvPr/>
        </p:nvPicPr>
        <p:blipFill>
          <a:blip r:embed="rId9"/>
          <a:stretch>
            <a:fillRect/>
          </a:stretch>
        </p:blipFill>
        <p:spPr>
          <a:xfrm>
            <a:off x="6623279" y="1634723"/>
            <a:ext cx="1609483" cy="2408129"/>
          </a:xfrm>
          <a:prstGeom prst="rect">
            <a:avLst/>
          </a:prstGeom>
        </p:spPr>
      </p:pic>
    </p:spTree>
    <p:extLst>
      <p:ext uri="{BB962C8B-B14F-4D97-AF65-F5344CB8AC3E}">
        <p14:creationId xmlns:p14="http://schemas.microsoft.com/office/powerpoint/2010/main" val="1210098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Great</a:t>
            </a:r>
            <a:br>
              <a:rPr lang="en-US" dirty="0" smtClean="0"/>
            </a:br>
            <a:r>
              <a:rPr lang="en-US" dirty="0" smtClean="0"/>
              <a:t>Read-</a:t>
            </a:r>
            <a:r>
              <a:rPr lang="en-US" dirty="0" err="1" smtClean="0"/>
              <a:t>Alouds</a:t>
            </a:r>
            <a:endParaRPr lang="en-US" dirty="0"/>
          </a:p>
        </p:txBody>
      </p:sp>
      <p:pic>
        <p:nvPicPr>
          <p:cNvPr id="4" name="Content Placeholder 3"/>
          <p:cNvPicPr>
            <a:picLocks noGrp="1" noChangeAspect="1"/>
          </p:cNvPicPr>
          <p:nvPr>
            <p:ph idx="1"/>
          </p:nvPr>
        </p:nvPicPr>
        <p:blipFill>
          <a:blip r:embed="rId2"/>
          <a:stretch>
            <a:fillRect/>
          </a:stretch>
        </p:blipFill>
        <p:spPr>
          <a:xfrm>
            <a:off x="707136" y="1758696"/>
            <a:ext cx="2457143" cy="2000000"/>
          </a:xfrm>
          <a:prstGeom prst="rect">
            <a:avLst/>
          </a:prstGeom>
        </p:spPr>
      </p:pic>
      <p:pic>
        <p:nvPicPr>
          <p:cNvPr id="5" name="Picture 4"/>
          <p:cNvPicPr>
            <a:picLocks noChangeAspect="1"/>
          </p:cNvPicPr>
          <p:nvPr/>
        </p:nvPicPr>
        <p:blipFill>
          <a:blip r:embed="rId3"/>
          <a:stretch>
            <a:fillRect/>
          </a:stretch>
        </p:blipFill>
        <p:spPr>
          <a:xfrm>
            <a:off x="3610095" y="1752600"/>
            <a:ext cx="1923810" cy="2390476"/>
          </a:xfrm>
          <a:prstGeom prst="rect">
            <a:avLst/>
          </a:prstGeom>
        </p:spPr>
      </p:pic>
      <p:pic>
        <p:nvPicPr>
          <p:cNvPr id="6" name="Picture 5"/>
          <p:cNvPicPr>
            <a:picLocks noChangeAspect="1"/>
          </p:cNvPicPr>
          <p:nvPr/>
        </p:nvPicPr>
        <p:blipFill>
          <a:blip r:embed="rId4"/>
          <a:stretch>
            <a:fillRect/>
          </a:stretch>
        </p:blipFill>
        <p:spPr>
          <a:xfrm>
            <a:off x="5846145" y="1767840"/>
            <a:ext cx="2257143" cy="1866667"/>
          </a:xfrm>
          <a:prstGeom prst="rect">
            <a:avLst/>
          </a:prstGeom>
        </p:spPr>
      </p:pic>
      <p:pic>
        <p:nvPicPr>
          <p:cNvPr id="7" name="Picture 6"/>
          <p:cNvPicPr>
            <a:picLocks noChangeAspect="1"/>
          </p:cNvPicPr>
          <p:nvPr/>
        </p:nvPicPr>
        <p:blipFill>
          <a:blip r:embed="rId5"/>
          <a:stretch>
            <a:fillRect/>
          </a:stretch>
        </p:blipFill>
        <p:spPr>
          <a:xfrm>
            <a:off x="966041" y="3886200"/>
            <a:ext cx="2295238" cy="2295238"/>
          </a:xfrm>
          <a:prstGeom prst="rect">
            <a:avLst/>
          </a:prstGeom>
        </p:spPr>
      </p:pic>
      <p:pic>
        <p:nvPicPr>
          <p:cNvPr id="8" name="Picture 7"/>
          <p:cNvPicPr>
            <a:picLocks noChangeAspect="1"/>
          </p:cNvPicPr>
          <p:nvPr/>
        </p:nvPicPr>
        <p:blipFill>
          <a:blip r:embed="rId6"/>
          <a:stretch>
            <a:fillRect/>
          </a:stretch>
        </p:blipFill>
        <p:spPr>
          <a:xfrm>
            <a:off x="3610095" y="4343400"/>
            <a:ext cx="2047619" cy="1628571"/>
          </a:xfrm>
          <a:prstGeom prst="rect">
            <a:avLst/>
          </a:prstGeom>
        </p:spPr>
      </p:pic>
      <p:pic>
        <p:nvPicPr>
          <p:cNvPr id="9" name="Picture 8"/>
          <p:cNvPicPr>
            <a:picLocks noChangeAspect="1"/>
          </p:cNvPicPr>
          <p:nvPr/>
        </p:nvPicPr>
        <p:blipFill>
          <a:blip r:embed="rId7"/>
          <a:stretch>
            <a:fillRect/>
          </a:stretch>
        </p:blipFill>
        <p:spPr>
          <a:xfrm>
            <a:off x="5934147" y="3936259"/>
            <a:ext cx="2123810" cy="1723810"/>
          </a:xfrm>
          <a:prstGeom prst="rect">
            <a:avLst/>
          </a:prstGeom>
        </p:spPr>
      </p:pic>
    </p:spTree>
    <p:extLst>
      <p:ext uri="{BB962C8B-B14F-4D97-AF65-F5344CB8AC3E}">
        <p14:creationId xmlns:p14="http://schemas.microsoft.com/office/powerpoint/2010/main" val="25550982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T.I.L.T Framework</a:t>
            </a:r>
            <a:endParaRPr lang="en-US" dirty="0"/>
          </a:p>
        </p:txBody>
      </p:sp>
      <p:sp>
        <p:nvSpPr>
          <p:cNvPr id="3" name="Content Placeholder 2"/>
          <p:cNvSpPr>
            <a:spLocks noGrp="1"/>
          </p:cNvSpPr>
          <p:nvPr>
            <p:ph idx="1"/>
          </p:nvPr>
        </p:nvSpPr>
        <p:spPr/>
        <p:txBody>
          <a:bodyPr/>
          <a:lstStyle/>
          <a:p>
            <a:pPr>
              <a:buFont typeface="Wingdings" panose="05000000000000000000" pitchFamily="2" charset="2"/>
              <a:buChar char="Ø"/>
            </a:pPr>
            <a:r>
              <a:rPr lang="en-US" dirty="0" smtClean="0"/>
              <a:t>Plant Structures (Week 1)</a:t>
            </a:r>
          </a:p>
          <a:p>
            <a:pPr>
              <a:buFont typeface="Wingdings" panose="05000000000000000000" pitchFamily="2" charset="2"/>
              <a:buChar char="Ø"/>
            </a:pPr>
            <a:r>
              <a:rPr lang="en-US" dirty="0" smtClean="0"/>
              <a:t>Plant Life Cycle (Week 2)</a:t>
            </a:r>
          </a:p>
          <a:p>
            <a:pPr>
              <a:buFont typeface="Wingdings" panose="05000000000000000000" pitchFamily="2" charset="2"/>
              <a:buChar char="Ø"/>
            </a:pPr>
            <a:r>
              <a:rPr lang="en-US" dirty="0" smtClean="0"/>
              <a:t>Plant Environment (Week 3)</a:t>
            </a:r>
            <a:endParaRPr lang="en-US" dirty="0"/>
          </a:p>
        </p:txBody>
      </p:sp>
    </p:spTree>
    <p:extLst>
      <p:ext uri="{BB962C8B-B14F-4D97-AF65-F5344CB8AC3E}">
        <p14:creationId xmlns:p14="http://schemas.microsoft.com/office/powerpoint/2010/main" val="305496490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Structures</a:t>
            </a:r>
            <a:br>
              <a:rPr lang="en-US" dirty="0" smtClean="0"/>
            </a:br>
            <a:r>
              <a:rPr lang="en-US" sz="3200" dirty="0" smtClean="0"/>
              <a:t>(Science)</a:t>
            </a:r>
            <a:endParaRPr lang="en-US" sz="3200" dirty="0"/>
          </a:p>
        </p:txBody>
      </p:sp>
      <p:sp>
        <p:nvSpPr>
          <p:cNvPr id="3" name="Content Placeholder 2"/>
          <p:cNvSpPr>
            <a:spLocks noGrp="1"/>
          </p:cNvSpPr>
          <p:nvPr>
            <p:ph idx="1"/>
          </p:nvPr>
        </p:nvSpPr>
        <p:spPr/>
        <p:txBody>
          <a:bodyPr/>
          <a:lstStyle/>
          <a:p>
            <a:r>
              <a:rPr lang="en-US" sz="1800" dirty="0" smtClean="0"/>
              <a:t>Students </a:t>
            </a:r>
            <a:r>
              <a:rPr lang="en-US" sz="1800" dirty="0"/>
              <a:t>will create flipbook on parts of the plant and </a:t>
            </a:r>
            <a:r>
              <a:rPr lang="en-US" sz="1800" dirty="0" smtClean="0"/>
              <a:t>its job.</a:t>
            </a:r>
            <a:endParaRPr lang="en-US" sz="1800" dirty="0"/>
          </a:p>
          <a:p>
            <a:r>
              <a:rPr lang="en-US" sz="1800" dirty="0" smtClean="0"/>
              <a:t>Students </a:t>
            </a:r>
            <a:r>
              <a:rPr lang="en-US" sz="1800" dirty="0"/>
              <a:t>will create an illustration on what plants need to survive. </a:t>
            </a:r>
          </a:p>
          <a:p>
            <a:r>
              <a:rPr lang="en-US" sz="1800" dirty="0" smtClean="0"/>
              <a:t>Students </a:t>
            </a:r>
            <a:r>
              <a:rPr lang="en-US" sz="1800" dirty="0"/>
              <a:t>will investigate what is inside a seed by dissecting a seed and recording observations.</a:t>
            </a:r>
          </a:p>
          <a:p>
            <a:r>
              <a:rPr lang="en-US" sz="1800" dirty="0" smtClean="0"/>
              <a:t>Students </a:t>
            </a:r>
            <a:r>
              <a:rPr lang="en-US" sz="1800" dirty="0"/>
              <a:t>will participate in a nature walk to find plant structures. Students will record findings in Science journals.</a:t>
            </a:r>
          </a:p>
          <a:p>
            <a:r>
              <a:rPr lang="en-US" sz="1800" dirty="0" smtClean="0"/>
              <a:t>Create </a:t>
            </a:r>
            <a:r>
              <a:rPr lang="en-US" sz="1800" dirty="0"/>
              <a:t>anchor charts to represent the different structures, plant needs, and types of plants.</a:t>
            </a:r>
          </a:p>
          <a:p>
            <a:r>
              <a:rPr lang="en-US" sz="1800" dirty="0" smtClean="0"/>
              <a:t>Students </a:t>
            </a:r>
            <a:r>
              <a:rPr lang="en-US" sz="1800" dirty="0"/>
              <a:t>will participate in a Stem investigation with colored water. Students will observe a plant change based on the color added to the water. </a:t>
            </a:r>
          </a:p>
        </p:txBody>
      </p:sp>
    </p:spTree>
    <p:extLst>
      <p:ext uri="{BB962C8B-B14F-4D97-AF65-F5344CB8AC3E}">
        <p14:creationId xmlns:p14="http://schemas.microsoft.com/office/powerpoint/2010/main" val="3433700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 Structures</a:t>
            </a:r>
            <a:br>
              <a:rPr lang="en-US" dirty="0" smtClean="0"/>
            </a:br>
            <a:r>
              <a:rPr lang="en-US" sz="3200" dirty="0" smtClean="0"/>
              <a:t>(Arts Integration)</a:t>
            </a:r>
            <a:endParaRPr lang="en-US" sz="3200" dirty="0"/>
          </a:p>
        </p:txBody>
      </p:sp>
      <p:sp>
        <p:nvSpPr>
          <p:cNvPr id="3" name="Content Placeholder 2"/>
          <p:cNvSpPr>
            <a:spLocks noGrp="1"/>
          </p:cNvSpPr>
          <p:nvPr>
            <p:ph idx="1"/>
          </p:nvPr>
        </p:nvSpPr>
        <p:spPr/>
        <p:txBody>
          <a:bodyPr/>
          <a:lstStyle/>
          <a:p>
            <a:r>
              <a:rPr lang="en-US" sz="2800" dirty="0"/>
              <a:t>Students will create a 3-d structure of a flowering plant using craft materials.</a:t>
            </a:r>
          </a:p>
          <a:p>
            <a:r>
              <a:rPr lang="en-US" sz="2800" dirty="0" smtClean="0"/>
              <a:t>Students </a:t>
            </a:r>
            <a:r>
              <a:rPr lang="en-US" sz="2800" dirty="0"/>
              <a:t>will create a visual art based on “Tops and Bottoms” using watercolor.</a:t>
            </a:r>
          </a:p>
          <a:p>
            <a:r>
              <a:rPr lang="en-US" sz="2800" dirty="0" smtClean="0"/>
              <a:t>Students </a:t>
            </a:r>
            <a:r>
              <a:rPr lang="en-US" sz="2800" dirty="0"/>
              <a:t>will participate in a leaf rubbing activity.</a:t>
            </a:r>
          </a:p>
          <a:p>
            <a:r>
              <a:rPr lang="en-US" sz="2800" dirty="0" smtClean="0"/>
              <a:t>Students </a:t>
            </a:r>
            <a:r>
              <a:rPr lang="en-US" sz="2800" dirty="0"/>
              <a:t>will sing the parts of the plant song.</a:t>
            </a:r>
          </a:p>
        </p:txBody>
      </p:sp>
    </p:spTree>
    <p:extLst>
      <p:ext uri="{BB962C8B-B14F-4D97-AF65-F5344CB8AC3E}">
        <p14:creationId xmlns:p14="http://schemas.microsoft.com/office/powerpoint/2010/main" val="36153787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7C9168D-6B24-4B7A-A0E8-E1D28A8F06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Botany design slides</Template>
  <TotalTime>558</TotalTime>
  <Words>1197</Words>
  <Application>Microsoft Office PowerPoint</Application>
  <PresentationFormat>On-screen Show (4:3)</PresentationFormat>
  <Paragraphs>145</Paragraphs>
  <Slides>32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Times New Roman</vt:lpstr>
      <vt:lpstr>Verdana</vt:lpstr>
      <vt:lpstr>Wingdings</vt:lpstr>
      <vt:lpstr>Office Theme</vt:lpstr>
      <vt:lpstr>Planting Seeds of Knowledge</vt:lpstr>
      <vt:lpstr>Essential Questions</vt:lpstr>
      <vt:lpstr>Standards Addressed</vt:lpstr>
      <vt:lpstr>More Standards </vt:lpstr>
      <vt:lpstr>Great Read-Alouds</vt:lpstr>
      <vt:lpstr>More Great Read-Alouds</vt:lpstr>
      <vt:lpstr>T.I.L.T Framework</vt:lpstr>
      <vt:lpstr>Plant Structures (Science)</vt:lpstr>
      <vt:lpstr>Plant Structures (Arts Integration)</vt:lpstr>
      <vt:lpstr>Plant Structures (ELA)</vt:lpstr>
      <vt:lpstr>Plant Structures (ELA)</vt:lpstr>
      <vt:lpstr>Plant Structures (Math)</vt:lpstr>
      <vt:lpstr>Plant Structures (Social Studies)</vt:lpstr>
      <vt:lpstr>Anchor Charts</vt:lpstr>
      <vt:lpstr>More Anchor Charts</vt:lpstr>
      <vt:lpstr>Nonfiction Text Feature Folder Lesson</vt:lpstr>
      <vt:lpstr>Plant Structures with Two-Dimensional shapes</vt:lpstr>
      <vt:lpstr>Plant Life Cycle (Science)</vt:lpstr>
      <vt:lpstr>Plant Life Cycle (Arts Integration)</vt:lpstr>
      <vt:lpstr>Plant Life Cycle (ELA)</vt:lpstr>
      <vt:lpstr>Plant Life Cycle (Math)</vt:lpstr>
      <vt:lpstr>Anchor Charts</vt:lpstr>
      <vt:lpstr>Plant Life Cycle </vt:lpstr>
      <vt:lpstr>Environment (Science)</vt:lpstr>
      <vt:lpstr>Environment (Arts Integration)</vt:lpstr>
      <vt:lpstr>Environment (Math)</vt:lpstr>
      <vt:lpstr>Environment (Social Studies)</vt:lpstr>
      <vt:lpstr>Anchor Charts</vt:lpstr>
      <vt:lpstr>Natural Resources</vt:lpstr>
      <vt:lpstr>Final Products</vt:lpstr>
      <vt:lpstr>Final Products</vt:lpstr>
      <vt:lpstr>Thank You for supporting Aiken County Schools!!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Planting Seeds of Knowledge</dc:title>
  <dc:creator>East Aiken</dc:creator>
  <cp:keywords/>
  <cp:lastModifiedBy>Ivey Peteet</cp:lastModifiedBy>
  <cp:revision>49</cp:revision>
  <cp:lastPrinted>1601-01-01T00:00:00Z</cp:lastPrinted>
  <dcterms:created xsi:type="dcterms:W3CDTF">2017-11-11T02:39:59Z</dcterms:created>
  <dcterms:modified xsi:type="dcterms:W3CDTF">2017-11-28T13:29:42Z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TC010900221033</vt:lpwstr>
  </property>
</Properties>
</file>